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rimson Pro Bold" panose="020B0604020202020204" charset="-120"/>
      <p:regular r:id="rId32"/>
    </p:embeddedFont>
    <p:embeddedFont>
      <p:font typeface="Crimson Pro" panose="020B0604020202020204" charset="0"/>
      <p:regular r:id="rId33"/>
    </p:embeddedFont>
    <p:embeddedFont>
      <p:font typeface="DM Sans" pitchFamily="2" charset="0"/>
      <p:regular r:id="rId34"/>
      <p:bold r:id="rId35"/>
    </p:embeddedFont>
    <p:embeddedFont>
      <p:font typeface="DM Sans Bold" pitchFamily="2" charset="0"/>
      <p:regular r:id="rId36"/>
      <p:bold r:id="rId37"/>
    </p:embeddedFont>
    <p:embeddedFont>
      <p:font typeface="Libre Baskerville" panose="02000000000000000000" pitchFamily="2" charset="0"/>
      <p:regular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Bold" panose="020B0806030504020204" pitchFamily="34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35950" y="728811"/>
            <a:ext cx="9445526" cy="157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Analyzing Educational Dropout: Data &amp; Modeling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2705994"/>
            <a:ext cx="9445526" cy="204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This analysis investigates the factors influencing educational dropout rates, focusing on socioeconomic and structural variables. We utilized multiple datasets </a:t>
            </a:r>
            <a:r>
              <a:rPr lang="en-US" sz="1937">
                <a:solidFill>
                  <a:srgbClr val="454240"/>
                </a:solidFill>
                <a:latin typeface="Open Sans"/>
                <a:ea typeface="Open Sans"/>
                <a:cs typeface="Open Sans"/>
                <a:sym typeface="Open Sans"/>
              </a:rPr>
              <a:t>UDISE+ and NFHS-5 data to inform targeted policy interventions.</a:t>
            </a:r>
          </a:p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to build a comprehensive model, ensuring the findings are grounded in robust data from various sources.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35950" y="5016252"/>
            <a:ext cx="9474101" cy="1911995"/>
            <a:chOff x="0" y="0"/>
            <a:chExt cx="12632135" cy="2549327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2593955" cy="2511298"/>
            </a:xfrm>
            <a:custGeom>
              <a:avLst/>
              <a:gdLst/>
              <a:ahLst/>
              <a:cxnLst/>
              <a:rect l="l" t="t" r="r" b="b"/>
              <a:pathLst>
                <a:path w="12593955" h="2511298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2408916" y="0"/>
                  </a:lnTo>
                  <a:cubicBezTo>
                    <a:pt x="12511151" y="0"/>
                    <a:pt x="12593955" y="81915"/>
                    <a:pt x="12593955" y="182880"/>
                  </a:cubicBezTo>
                  <a:lnTo>
                    <a:pt x="12593955" y="2328418"/>
                  </a:lnTo>
                  <a:cubicBezTo>
                    <a:pt x="12593955" y="2429383"/>
                    <a:pt x="12511151" y="2511298"/>
                    <a:pt x="12408916" y="2511298"/>
                  </a:cubicBezTo>
                  <a:lnTo>
                    <a:pt x="185039" y="2511298"/>
                  </a:lnTo>
                  <a:cubicBezTo>
                    <a:pt x="82804" y="2511298"/>
                    <a:pt x="0" y="2429383"/>
                    <a:pt x="0" y="2328418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32055" cy="2549398"/>
            </a:xfrm>
            <a:custGeom>
              <a:avLst/>
              <a:gdLst/>
              <a:ahLst/>
              <a:cxnLst/>
              <a:rect l="l" t="t" r="r" b="b"/>
              <a:pathLst>
                <a:path w="12632055" h="2549398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2427966" y="0"/>
                  </a:lnTo>
                  <a:lnTo>
                    <a:pt x="12427966" y="19050"/>
                  </a:lnTo>
                  <a:lnTo>
                    <a:pt x="12427966" y="0"/>
                  </a:lnTo>
                  <a:cubicBezTo>
                    <a:pt x="12540488" y="0"/>
                    <a:pt x="12632055" y="90170"/>
                    <a:pt x="12632055" y="201930"/>
                  </a:cubicBezTo>
                  <a:lnTo>
                    <a:pt x="12613005" y="201930"/>
                  </a:lnTo>
                  <a:lnTo>
                    <a:pt x="12632055" y="201930"/>
                  </a:lnTo>
                  <a:lnTo>
                    <a:pt x="12632055" y="2347468"/>
                  </a:lnTo>
                  <a:lnTo>
                    <a:pt x="12613005" y="2347468"/>
                  </a:lnTo>
                  <a:lnTo>
                    <a:pt x="12632055" y="2347468"/>
                  </a:lnTo>
                  <a:cubicBezTo>
                    <a:pt x="12632055" y="2459228"/>
                    <a:pt x="12540488" y="2549398"/>
                    <a:pt x="12427966" y="2549398"/>
                  </a:cubicBezTo>
                  <a:lnTo>
                    <a:pt x="12427966" y="2530348"/>
                  </a:lnTo>
                  <a:lnTo>
                    <a:pt x="12427966" y="2549398"/>
                  </a:lnTo>
                  <a:lnTo>
                    <a:pt x="204089" y="2549398"/>
                  </a:lnTo>
                  <a:lnTo>
                    <a:pt x="204089" y="2530348"/>
                  </a:lnTo>
                  <a:lnTo>
                    <a:pt x="204089" y="2549398"/>
                  </a:lnTo>
                  <a:cubicBezTo>
                    <a:pt x="91567" y="2549398"/>
                    <a:pt x="0" y="2459228"/>
                    <a:pt x="0" y="234746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47468"/>
                  </a:lnTo>
                  <a:lnTo>
                    <a:pt x="19050" y="2347468"/>
                  </a:lnTo>
                  <a:lnTo>
                    <a:pt x="38100" y="2347468"/>
                  </a:lnTo>
                  <a:cubicBezTo>
                    <a:pt x="38100" y="2437765"/>
                    <a:pt x="112268" y="2511298"/>
                    <a:pt x="204089" y="2511298"/>
                  </a:cubicBezTo>
                  <a:lnTo>
                    <a:pt x="12427966" y="2511298"/>
                  </a:lnTo>
                  <a:cubicBezTo>
                    <a:pt x="12519914" y="2511298"/>
                    <a:pt x="12593955" y="2437765"/>
                    <a:pt x="12593955" y="2347468"/>
                  </a:cubicBezTo>
                  <a:lnTo>
                    <a:pt x="12593955" y="201930"/>
                  </a:lnTo>
                  <a:cubicBezTo>
                    <a:pt x="12593955" y="111633"/>
                    <a:pt x="12519787" y="38100"/>
                    <a:pt x="12427966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821662" y="5030540"/>
            <a:ext cx="114300" cy="1883420"/>
            <a:chOff x="0" y="0"/>
            <a:chExt cx="152400" cy="25112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511171"/>
            </a:xfrm>
            <a:custGeom>
              <a:avLst/>
              <a:gdLst/>
              <a:ahLst/>
              <a:cxnLst/>
              <a:rect l="l" t="t" r="r" b="b"/>
              <a:pathLst>
                <a:path w="152400" h="251117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34971"/>
                  </a:lnTo>
                  <a:cubicBezTo>
                    <a:pt x="152400" y="2477008"/>
                    <a:pt x="118237" y="2511171"/>
                    <a:pt x="76200" y="2511171"/>
                  </a:cubicBezTo>
                  <a:cubicBezTo>
                    <a:pt x="34163" y="2511171"/>
                    <a:pt x="0" y="2477008"/>
                    <a:pt x="0" y="2434971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212485" y="5297537"/>
            <a:ext cx="3101131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12485" y="5757863"/>
            <a:ext cx="880675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Identify key predictors of student dropout and formulate targeted policy recommendations.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35950" y="7147620"/>
            <a:ext cx="9474101" cy="1911995"/>
            <a:chOff x="0" y="0"/>
            <a:chExt cx="12632135" cy="2549327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2593955" cy="2511298"/>
            </a:xfrm>
            <a:custGeom>
              <a:avLst/>
              <a:gdLst/>
              <a:ahLst/>
              <a:cxnLst/>
              <a:rect l="l" t="t" r="r" b="b"/>
              <a:pathLst>
                <a:path w="12593955" h="2511298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2408916" y="0"/>
                  </a:lnTo>
                  <a:cubicBezTo>
                    <a:pt x="12511151" y="0"/>
                    <a:pt x="12593955" y="81915"/>
                    <a:pt x="12593955" y="182880"/>
                  </a:cubicBezTo>
                  <a:lnTo>
                    <a:pt x="12593955" y="2328418"/>
                  </a:lnTo>
                  <a:cubicBezTo>
                    <a:pt x="12593955" y="2429383"/>
                    <a:pt x="12511151" y="2511298"/>
                    <a:pt x="12408916" y="2511298"/>
                  </a:cubicBezTo>
                  <a:lnTo>
                    <a:pt x="185039" y="2511298"/>
                  </a:lnTo>
                  <a:cubicBezTo>
                    <a:pt x="82804" y="2511298"/>
                    <a:pt x="0" y="2429383"/>
                    <a:pt x="0" y="2328418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32055" cy="2549398"/>
            </a:xfrm>
            <a:custGeom>
              <a:avLst/>
              <a:gdLst/>
              <a:ahLst/>
              <a:cxnLst/>
              <a:rect l="l" t="t" r="r" b="b"/>
              <a:pathLst>
                <a:path w="12632055" h="2549398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2427966" y="0"/>
                  </a:lnTo>
                  <a:lnTo>
                    <a:pt x="12427966" y="19050"/>
                  </a:lnTo>
                  <a:lnTo>
                    <a:pt x="12427966" y="0"/>
                  </a:lnTo>
                  <a:cubicBezTo>
                    <a:pt x="12540488" y="0"/>
                    <a:pt x="12632055" y="90170"/>
                    <a:pt x="12632055" y="201930"/>
                  </a:cubicBezTo>
                  <a:lnTo>
                    <a:pt x="12613005" y="201930"/>
                  </a:lnTo>
                  <a:lnTo>
                    <a:pt x="12632055" y="201930"/>
                  </a:lnTo>
                  <a:lnTo>
                    <a:pt x="12632055" y="2347468"/>
                  </a:lnTo>
                  <a:lnTo>
                    <a:pt x="12613005" y="2347468"/>
                  </a:lnTo>
                  <a:lnTo>
                    <a:pt x="12632055" y="2347468"/>
                  </a:lnTo>
                  <a:cubicBezTo>
                    <a:pt x="12632055" y="2459228"/>
                    <a:pt x="12540488" y="2549398"/>
                    <a:pt x="12427966" y="2549398"/>
                  </a:cubicBezTo>
                  <a:lnTo>
                    <a:pt x="12427966" y="2530348"/>
                  </a:lnTo>
                  <a:lnTo>
                    <a:pt x="12427966" y="2549398"/>
                  </a:lnTo>
                  <a:lnTo>
                    <a:pt x="204089" y="2549398"/>
                  </a:lnTo>
                  <a:lnTo>
                    <a:pt x="204089" y="2530348"/>
                  </a:lnTo>
                  <a:lnTo>
                    <a:pt x="204089" y="2549398"/>
                  </a:lnTo>
                  <a:cubicBezTo>
                    <a:pt x="91567" y="2549398"/>
                    <a:pt x="0" y="2459228"/>
                    <a:pt x="0" y="234746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47468"/>
                  </a:lnTo>
                  <a:lnTo>
                    <a:pt x="19050" y="2347468"/>
                  </a:lnTo>
                  <a:lnTo>
                    <a:pt x="38100" y="2347468"/>
                  </a:lnTo>
                  <a:cubicBezTo>
                    <a:pt x="38100" y="2437765"/>
                    <a:pt x="112268" y="2511298"/>
                    <a:pt x="204089" y="2511298"/>
                  </a:cubicBezTo>
                  <a:lnTo>
                    <a:pt x="12427966" y="2511298"/>
                  </a:lnTo>
                  <a:cubicBezTo>
                    <a:pt x="12519914" y="2511298"/>
                    <a:pt x="12593955" y="2437765"/>
                    <a:pt x="12593955" y="2347468"/>
                  </a:cubicBezTo>
                  <a:lnTo>
                    <a:pt x="12593955" y="201930"/>
                  </a:lnTo>
                  <a:cubicBezTo>
                    <a:pt x="12593955" y="111633"/>
                    <a:pt x="12519787" y="38100"/>
                    <a:pt x="12427966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821662" y="7161908"/>
            <a:ext cx="114300" cy="1883420"/>
            <a:chOff x="0" y="0"/>
            <a:chExt cx="152400" cy="25112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2511171"/>
            </a:xfrm>
            <a:custGeom>
              <a:avLst/>
              <a:gdLst/>
              <a:ahLst/>
              <a:cxnLst/>
              <a:rect l="l" t="t" r="r" b="b"/>
              <a:pathLst>
                <a:path w="152400" h="2511171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34971"/>
                  </a:lnTo>
                  <a:cubicBezTo>
                    <a:pt x="152400" y="2477008"/>
                    <a:pt x="118237" y="2511171"/>
                    <a:pt x="76200" y="2511171"/>
                  </a:cubicBezTo>
                  <a:cubicBezTo>
                    <a:pt x="34163" y="2511171"/>
                    <a:pt x="0" y="2477008"/>
                    <a:pt x="0" y="2434971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212485" y="7428905"/>
            <a:ext cx="3101131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Scope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12485" y="7889230"/>
            <a:ext cx="8806755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Focus on enrollment, district profiles, and socioeconomic proxies (IHDS income data).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2566302"/>
            <a:chOff x="0" y="0"/>
            <a:chExt cx="9144000" cy="1675507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6755111"/>
            </a:xfrm>
            <a:custGeom>
              <a:avLst/>
              <a:gdLst/>
              <a:ahLst/>
              <a:cxnLst/>
              <a:rect l="l" t="t" r="r" b="b"/>
              <a:pathLst>
                <a:path w="9144000" h="16755111">
                  <a:moveTo>
                    <a:pt x="0" y="0"/>
                  </a:moveTo>
                  <a:lnTo>
                    <a:pt x="9144000" y="0"/>
                  </a:lnTo>
                  <a:lnTo>
                    <a:pt x="9144000" y="16755111"/>
                  </a:lnTo>
                  <a:lnTo>
                    <a:pt x="0" y="16755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r="-1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70756" y="354360"/>
            <a:ext cx="8554491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Conclusion: A Multi-Dimensional Approach to Retention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0756" y="1061889"/>
            <a:ext cx="10288489" cy="44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Dropout and retention patterns are complex, driven by the interplay of economic, structural, and social factors. Effective policy requires a targeted, multi-pronged strategy.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15554" y="1669405"/>
            <a:ext cx="10198894" cy="9566522"/>
            <a:chOff x="0" y="0"/>
            <a:chExt cx="13598525" cy="1275536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3598525" cy="12755372"/>
            </a:xfrm>
            <a:custGeom>
              <a:avLst/>
              <a:gdLst/>
              <a:ahLst/>
              <a:cxnLst/>
              <a:rect l="l" t="t" r="r" b="b"/>
              <a:pathLst>
                <a:path w="13598525" h="12755372">
                  <a:moveTo>
                    <a:pt x="0" y="0"/>
                  </a:moveTo>
                  <a:lnTo>
                    <a:pt x="13598525" y="0"/>
                  </a:lnTo>
                  <a:lnTo>
                    <a:pt x="13598525" y="12755372"/>
                  </a:lnTo>
                  <a:lnTo>
                    <a:pt x="0" y="12755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" r="-2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185172" y="3234401"/>
            <a:ext cx="3059655" cy="4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Social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516" y="8588797"/>
            <a:ext cx="3059656" cy="4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Economic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4827" y="8588797"/>
            <a:ext cx="3059655" cy="4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Structural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0457" y="5448924"/>
            <a:ext cx="2544614" cy="79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Social‑Economic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1235" y="5465400"/>
            <a:ext cx="2294742" cy="79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Social‑Structural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38765" y="8206341"/>
            <a:ext cx="1596097" cy="117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Economic‑Structural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11279" y="6294056"/>
            <a:ext cx="1407442" cy="117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Complex, Interlinked Causes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4771" y="11518701"/>
            <a:ext cx="10074474" cy="49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Targeted policies combining financial incentives, vocational integration, and rural infrastructure development can significantly reduce dropouts, particularly in the critical grades 8–12.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70756" y="11396365"/>
            <a:ext cx="19050" cy="777479"/>
            <a:chOff x="0" y="0"/>
            <a:chExt cx="25400" cy="10366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400" cy="1036701"/>
            </a:xfrm>
            <a:custGeom>
              <a:avLst/>
              <a:gdLst/>
              <a:ahLst/>
              <a:cxnLst/>
              <a:rect l="l" t="t" r="r" b="b"/>
              <a:pathLst>
                <a:path w="25400" h="1036701">
                  <a:moveTo>
                    <a:pt x="0" y="0"/>
                  </a:moveTo>
                  <a:lnTo>
                    <a:pt x="25400" y="0"/>
                  </a:lnTo>
                  <a:lnTo>
                    <a:pt x="25400" y="1036701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835E54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05155" y="3463379"/>
            <a:ext cx="9335691" cy="16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4999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Analysis Prompt-3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5395764"/>
            <a:ext cx="9335691" cy="124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00" dirty="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comprehensive assessment of school retention, teacher availability, and sanitation infrastructure at both school and district levels is crucial for informing evidence-based policy decisions in education.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401961"/>
            <a:ext cx="8564761" cy="7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Data Sources and Key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816721"/>
            <a:ext cx="4720977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Data Used (UDISE 2023–25)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483471"/>
            <a:ext cx="6094214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Enrolment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3993802"/>
            <a:ext cx="6094214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Teacher data (total &amp; trained)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504135"/>
            <a:ext cx="6094214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Facility and school profile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014466"/>
            <a:ext cx="609421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fields: total enrolment, functional toilets, school type, management, rural/urban, district.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89664" y="2816721"/>
            <a:ext cx="553313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Processing &amp; Computed Metrics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9664" y="3483471"/>
            <a:ext cx="9460706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was cleaned, merged, and used to compute essential metrics: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89664" y="4282529"/>
            <a:ext cx="9460706" cy="3634382"/>
            <a:chOff x="0" y="0"/>
            <a:chExt cx="12614275" cy="48458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14148" cy="4845812"/>
            </a:xfrm>
            <a:custGeom>
              <a:avLst/>
              <a:gdLst/>
              <a:ahLst/>
              <a:cxnLst/>
              <a:rect l="l" t="t" r="r" b="b"/>
              <a:pathLst>
                <a:path w="12614148" h="4845812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2561824" y="0"/>
                  </a:lnTo>
                  <a:cubicBezTo>
                    <a:pt x="12590780" y="0"/>
                    <a:pt x="12614148" y="23495"/>
                    <a:pt x="12614148" y="52324"/>
                  </a:cubicBezTo>
                  <a:lnTo>
                    <a:pt x="12614148" y="4793488"/>
                  </a:lnTo>
                  <a:cubicBezTo>
                    <a:pt x="12614148" y="4822444"/>
                    <a:pt x="12590653" y="4845812"/>
                    <a:pt x="12561824" y="4845812"/>
                  </a:cubicBezTo>
                  <a:lnTo>
                    <a:pt x="52324" y="4845812"/>
                  </a:lnTo>
                  <a:cubicBezTo>
                    <a:pt x="23368" y="4845812"/>
                    <a:pt x="0" y="4822317"/>
                    <a:pt x="0" y="4793488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789664" y="4282529"/>
            <a:ext cx="9460706" cy="908596"/>
            <a:chOff x="0" y="0"/>
            <a:chExt cx="12614275" cy="12114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14148" cy="1211453"/>
            </a:xfrm>
            <a:custGeom>
              <a:avLst/>
              <a:gdLst/>
              <a:ahLst/>
              <a:cxnLst/>
              <a:rect l="l" t="t" r="r" b="b"/>
              <a:pathLst>
                <a:path w="12614148" h="1211453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2561824" y="0"/>
                  </a:lnTo>
                  <a:cubicBezTo>
                    <a:pt x="12590780" y="0"/>
                    <a:pt x="12614148" y="23495"/>
                    <a:pt x="12614148" y="52324"/>
                  </a:cubicBezTo>
                  <a:lnTo>
                    <a:pt x="12614148" y="1159129"/>
                  </a:lnTo>
                  <a:cubicBezTo>
                    <a:pt x="12614148" y="1188085"/>
                    <a:pt x="12590653" y="1211453"/>
                    <a:pt x="12561824" y="1211453"/>
                  </a:cubicBezTo>
                  <a:lnTo>
                    <a:pt x="52324" y="1211453"/>
                  </a:lnTo>
                  <a:cubicBezTo>
                    <a:pt x="23495" y="1211453"/>
                    <a:pt x="0" y="1187958"/>
                    <a:pt x="0" y="1159129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051452" y="4525268"/>
            <a:ext cx="3080148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Retention Rate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89664" y="5191125"/>
            <a:ext cx="9460706" cy="908596"/>
            <a:chOff x="0" y="0"/>
            <a:chExt cx="12614275" cy="12114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614275" cy="1211453"/>
            </a:xfrm>
            <a:custGeom>
              <a:avLst/>
              <a:gdLst/>
              <a:ahLst/>
              <a:cxnLst/>
              <a:rect l="l" t="t" r="r" b="b"/>
              <a:pathLst>
                <a:path w="12614275" h="1211453">
                  <a:moveTo>
                    <a:pt x="0" y="0"/>
                  </a:moveTo>
                  <a:lnTo>
                    <a:pt x="12614275" y="0"/>
                  </a:lnTo>
                  <a:lnTo>
                    <a:pt x="12614275" y="1211453"/>
                  </a:lnTo>
                  <a:lnTo>
                    <a:pt x="0" y="1211453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89664" y="5191125"/>
            <a:ext cx="9460706" cy="28575"/>
            <a:chOff x="0" y="0"/>
            <a:chExt cx="12614275" cy="38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14275" cy="38100"/>
            </a:xfrm>
            <a:custGeom>
              <a:avLst/>
              <a:gdLst/>
              <a:ahLst/>
              <a:cxnLst/>
              <a:rect l="l" t="t" r="r" b="b"/>
              <a:pathLst>
                <a:path w="1261427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595225" y="0"/>
                  </a:lnTo>
                  <a:cubicBezTo>
                    <a:pt x="12605766" y="0"/>
                    <a:pt x="12614275" y="8509"/>
                    <a:pt x="12614275" y="19050"/>
                  </a:cubicBezTo>
                  <a:cubicBezTo>
                    <a:pt x="12614275" y="29591"/>
                    <a:pt x="12605766" y="38100"/>
                    <a:pt x="1259522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051452" y="5433864"/>
            <a:ext cx="3705076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Pupil–Teacher Ratio (PTR)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89664" y="6099721"/>
            <a:ext cx="9460706" cy="908596"/>
            <a:chOff x="0" y="0"/>
            <a:chExt cx="12614275" cy="12114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14275" cy="1211453"/>
            </a:xfrm>
            <a:custGeom>
              <a:avLst/>
              <a:gdLst/>
              <a:ahLst/>
              <a:cxnLst/>
              <a:rect l="l" t="t" r="r" b="b"/>
              <a:pathLst>
                <a:path w="12614275" h="1211453">
                  <a:moveTo>
                    <a:pt x="0" y="0"/>
                  </a:moveTo>
                  <a:lnTo>
                    <a:pt x="12614275" y="0"/>
                  </a:lnTo>
                  <a:lnTo>
                    <a:pt x="12614275" y="1211453"/>
                  </a:lnTo>
                  <a:lnTo>
                    <a:pt x="0" y="1211453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789664" y="6099721"/>
            <a:ext cx="9460706" cy="28575"/>
            <a:chOff x="0" y="0"/>
            <a:chExt cx="12614275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14275" cy="38100"/>
            </a:xfrm>
            <a:custGeom>
              <a:avLst/>
              <a:gdLst/>
              <a:ahLst/>
              <a:cxnLst/>
              <a:rect l="l" t="t" r="r" b="b"/>
              <a:pathLst>
                <a:path w="1261427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595225" y="0"/>
                  </a:lnTo>
                  <a:cubicBezTo>
                    <a:pt x="12605766" y="0"/>
                    <a:pt x="12614275" y="8509"/>
                    <a:pt x="12614275" y="19050"/>
                  </a:cubicBezTo>
                  <a:cubicBezTo>
                    <a:pt x="12614275" y="29591"/>
                    <a:pt x="12605766" y="38100"/>
                    <a:pt x="1259522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051452" y="6342460"/>
            <a:ext cx="3228380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Functional Toilet Ratio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789664" y="7008316"/>
            <a:ext cx="9460706" cy="908596"/>
            <a:chOff x="0" y="0"/>
            <a:chExt cx="12614275" cy="12114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614275" cy="1211453"/>
            </a:xfrm>
            <a:custGeom>
              <a:avLst/>
              <a:gdLst/>
              <a:ahLst/>
              <a:cxnLst/>
              <a:rect l="l" t="t" r="r" b="b"/>
              <a:pathLst>
                <a:path w="12614275" h="1211453">
                  <a:moveTo>
                    <a:pt x="0" y="0"/>
                  </a:moveTo>
                  <a:lnTo>
                    <a:pt x="12614275" y="0"/>
                  </a:lnTo>
                  <a:lnTo>
                    <a:pt x="12614275" y="1211453"/>
                  </a:lnTo>
                  <a:lnTo>
                    <a:pt x="0" y="1211453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7789664" y="7008316"/>
            <a:ext cx="9460706" cy="28575"/>
            <a:chOff x="0" y="0"/>
            <a:chExt cx="12614275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614275" cy="38100"/>
            </a:xfrm>
            <a:custGeom>
              <a:avLst/>
              <a:gdLst/>
              <a:ahLst/>
              <a:cxnLst/>
              <a:rect l="l" t="t" r="r" b="b"/>
              <a:pathLst>
                <a:path w="1261427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595225" y="0"/>
                  </a:lnTo>
                  <a:cubicBezTo>
                    <a:pt x="12605766" y="0"/>
                    <a:pt x="12614275" y="8509"/>
                    <a:pt x="12614275" y="19050"/>
                  </a:cubicBezTo>
                  <a:cubicBezTo>
                    <a:pt x="12614275" y="29591"/>
                    <a:pt x="12605766" y="38100"/>
                    <a:pt x="1259522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8051452" y="7251055"/>
            <a:ext cx="3231059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Year-on-Year Changes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89664" y="8125717"/>
            <a:ext cx="9460706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Missing or extreme values (e.g., PTR &gt; 200) were handled to ensure data integrity.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2029718"/>
            <a:ext cx="10424517" cy="7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Rationale Behind Indicator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256509"/>
            <a:ext cx="16193690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chosen indicators directly measure key outcomes and inputs affecting the quality and accessibility of education.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867" y="4041279"/>
            <a:ext cx="7994451" cy="1988939"/>
            <a:chOff x="0" y="0"/>
            <a:chExt cx="10659268" cy="2651918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10621264" cy="2613787"/>
            </a:xfrm>
            <a:custGeom>
              <a:avLst/>
              <a:gdLst/>
              <a:ahLst/>
              <a:cxnLst/>
              <a:rect l="l" t="t" r="r" b="b"/>
              <a:pathLst>
                <a:path w="10621264" h="2613787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10436352" y="0"/>
                  </a:lnTo>
                  <a:cubicBezTo>
                    <a:pt x="10538460" y="0"/>
                    <a:pt x="10621264" y="81915"/>
                    <a:pt x="10621264" y="182880"/>
                  </a:cubicBezTo>
                  <a:lnTo>
                    <a:pt x="10621264" y="2430907"/>
                  </a:lnTo>
                  <a:cubicBezTo>
                    <a:pt x="10621264" y="2531872"/>
                    <a:pt x="10538460" y="2613787"/>
                    <a:pt x="10436352" y="2613787"/>
                  </a:cubicBezTo>
                  <a:lnTo>
                    <a:pt x="184912" y="2613787"/>
                  </a:lnTo>
                  <a:cubicBezTo>
                    <a:pt x="82804" y="2613787"/>
                    <a:pt x="0" y="2531872"/>
                    <a:pt x="0" y="24309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659364" cy="2651887"/>
            </a:xfrm>
            <a:custGeom>
              <a:avLst/>
              <a:gdLst/>
              <a:ahLst/>
              <a:cxnLst/>
              <a:rect l="l" t="t" r="r" b="b"/>
              <a:pathLst>
                <a:path w="10659364" h="2651887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10455402" y="0"/>
                  </a:lnTo>
                  <a:lnTo>
                    <a:pt x="10455402" y="19050"/>
                  </a:lnTo>
                  <a:lnTo>
                    <a:pt x="10455402" y="0"/>
                  </a:lnTo>
                  <a:cubicBezTo>
                    <a:pt x="10567797" y="0"/>
                    <a:pt x="10659364" y="90170"/>
                    <a:pt x="10659364" y="201930"/>
                  </a:cubicBezTo>
                  <a:lnTo>
                    <a:pt x="10640314" y="201930"/>
                  </a:lnTo>
                  <a:lnTo>
                    <a:pt x="10659364" y="201930"/>
                  </a:lnTo>
                  <a:lnTo>
                    <a:pt x="10659364" y="2449957"/>
                  </a:lnTo>
                  <a:lnTo>
                    <a:pt x="10640314" y="2449957"/>
                  </a:lnTo>
                  <a:lnTo>
                    <a:pt x="10659364" y="2449957"/>
                  </a:lnTo>
                  <a:cubicBezTo>
                    <a:pt x="10659364" y="2561717"/>
                    <a:pt x="10567797" y="2651887"/>
                    <a:pt x="10455402" y="2651887"/>
                  </a:cubicBezTo>
                  <a:lnTo>
                    <a:pt x="10455402" y="2632837"/>
                  </a:lnTo>
                  <a:lnTo>
                    <a:pt x="10455402" y="2651887"/>
                  </a:lnTo>
                  <a:lnTo>
                    <a:pt x="203962" y="2651887"/>
                  </a:lnTo>
                  <a:lnTo>
                    <a:pt x="203962" y="2632837"/>
                  </a:lnTo>
                  <a:lnTo>
                    <a:pt x="203962" y="2651887"/>
                  </a:lnTo>
                  <a:cubicBezTo>
                    <a:pt x="91567" y="2651887"/>
                    <a:pt x="0" y="2561717"/>
                    <a:pt x="0" y="244995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449957"/>
                  </a:lnTo>
                  <a:lnTo>
                    <a:pt x="19050" y="2449957"/>
                  </a:lnTo>
                  <a:lnTo>
                    <a:pt x="38100" y="2449957"/>
                  </a:lnTo>
                  <a:cubicBezTo>
                    <a:pt x="38100" y="2540254"/>
                    <a:pt x="112141" y="2613787"/>
                    <a:pt x="203962" y="2613787"/>
                  </a:cubicBezTo>
                  <a:lnTo>
                    <a:pt x="10455402" y="2613787"/>
                  </a:lnTo>
                  <a:cubicBezTo>
                    <a:pt x="10547223" y="2613787"/>
                    <a:pt x="10621264" y="2540254"/>
                    <a:pt x="10621264" y="2449957"/>
                  </a:cubicBezTo>
                  <a:lnTo>
                    <a:pt x="10621264" y="201930"/>
                  </a:lnTo>
                  <a:cubicBezTo>
                    <a:pt x="10621264" y="111633"/>
                    <a:pt x="10547223" y="38100"/>
                    <a:pt x="10455402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8580" y="4055566"/>
            <a:ext cx="114300" cy="1960364"/>
            <a:chOff x="0" y="0"/>
            <a:chExt cx="152400" cy="2613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2613787"/>
            </a:xfrm>
            <a:custGeom>
              <a:avLst/>
              <a:gdLst/>
              <a:ahLst/>
              <a:cxnLst/>
              <a:rect l="l" t="t" r="r" b="b"/>
              <a:pathLst>
                <a:path w="152400" h="26137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0076" y="0"/>
                  </a:lnTo>
                  <a:cubicBezTo>
                    <a:pt x="128905" y="0"/>
                    <a:pt x="152400" y="23495"/>
                    <a:pt x="152400" y="52324"/>
                  </a:cubicBezTo>
                  <a:lnTo>
                    <a:pt x="152400" y="2561463"/>
                  </a:lnTo>
                  <a:cubicBezTo>
                    <a:pt x="152400" y="2590419"/>
                    <a:pt x="128905" y="2613787"/>
                    <a:pt x="100076" y="2613787"/>
                  </a:cubicBezTo>
                  <a:lnTo>
                    <a:pt x="52324" y="2613787"/>
                  </a:lnTo>
                  <a:cubicBezTo>
                    <a:pt x="23368" y="2613787"/>
                    <a:pt x="0" y="2590292"/>
                    <a:pt x="0" y="2561463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23244" y="4326880"/>
            <a:ext cx="3080148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Retention Rate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3244" y="4802237"/>
            <a:ext cx="729942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Measures student continuation across grades—a key outcome metric for evaluating education quality.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60532" y="4041279"/>
            <a:ext cx="7994600" cy="1988939"/>
            <a:chOff x="0" y="0"/>
            <a:chExt cx="10659467" cy="2651918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10621391" cy="2613787"/>
            </a:xfrm>
            <a:custGeom>
              <a:avLst/>
              <a:gdLst/>
              <a:ahLst/>
              <a:cxnLst/>
              <a:rect l="l" t="t" r="r" b="b"/>
              <a:pathLst>
                <a:path w="10621391" h="2613787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10436479" y="0"/>
                  </a:lnTo>
                  <a:cubicBezTo>
                    <a:pt x="10538587" y="0"/>
                    <a:pt x="10621391" y="81915"/>
                    <a:pt x="10621391" y="182880"/>
                  </a:cubicBezTo>
                  <a:lnTo>
                    <a:pt x="10621391" y="2430907"/>
                  </a:lnTo>
                  <a:cubicBezTo>
                    <a:pt x="10621391" y="2531872"/>
                    <a:pt x="10538587" y="2613787"/>
                    <a:pt x="10436479" y="2613787"/>
                  </a:cubicBezTo>
                  <a:lnTo>
                    <a:pt x="184912" y="2613787"/>
                  </a:lnTo>
                  <a:cubicBezTo>
                    <a:pt x="82804" y="2613787"/>
                    <a:pt x="0" y="2531872"/>
                    <a:pt x="0" y="24309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659491" cy="2651887"/>
            </a:xfrm>
            <a:custGeom>
              <a:avLst/>
              <a:gdLst/>
              <a:ahLst/>
              <a:cxnLst/>
              <a:rect l="l" t="t" r="r" b="b"/>
              <a:pathLst>
                <a:path w="10659491" h="2651887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10455529" y="0"/>
                  </a:lnTo>
                  <a:lnTo>
                    <a:pt x="10455529" y="19050"/>
                  </a:lnTo>
                  <a:lnTo>
                    <a:pt x="10455529" y="0"/>
                  </a:lnTo>
                  <a:cubicBezTo>
                    <a:pt x="10567924" y="0"/>
                    <a:pt x="10659491" y="90170"/>
                    <a:pt x="10659491" y="201930"/>
                  </a:cubicBezTo>
                  <a:lnTo>
                    <a:pt x="10640441" y="201930"/>
                  </a:lnTo>
                  <a:lnTo>
                    <a:pt x="10659491" y="201930"/>
                  </a:lnTo>
                  <a:lnTo>
                    <a:pt x="10659491" y="2449957"/>
                  </a:lnTo>
                  <a:lnTo>
                    <a:pt x="10640441" y="2449957"/>
                  </a:lnTo>
                  <a:lnTo>
                    <a:pt x="10659491" y="2449957"/>
                  </a:lnTo>
                  <a:cubicBezTo>
                    <a:pt x="10659491" y="2561717"/>
                    <a:pt x="10567924" y="2651887"/>
                    <a:pt x="10455529" y="2651887"/>
                  </a:cubicBezTo>
                  <a:lnTo>
                    <a:pt x="10455529" y="2632837"/>
                  </a:lnTo>
                  <a:lnTo>
                    <a:pt x="10455529" y="2651887"/>
                  </a:lnTo>
                  <a:lnTo>
                    <a:pt x="203962" y="2651887"/>
                  </a:lnTo>
                  <a:lnTo>
                    <a:pt x="203962" y="2632837"/>
                  </a:lnTo>
                  <a:lnTo>
                    <a:pt x="203962" y="2651887"/>
                  </a:lnTo>
                  <a:cubicBezTo>
                    <a:pt x="91567" y="2651887"/>
                    <a:pt x="0" y="2561717"/>
                    <a:pt x="0" y="244995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449957"/>
                  </a:lnTo>
                  <a:lnTo>
                    <a:pt x="19050" y="2449957"/>
                  </a:lnTo>
                  <a:lnTo>
                    <a:pt x="38100" y="2449957"/>
                  </a:lnTo>
                  <a:cubicBezTo>
                    <a:pt x="38100" y="2540254"/>
                    <a:pt x="112141" y="2613787"/>
                    <a:pt x="203962" y="2613787"/>
                  </a:cubicBezTo>
                  <a:lnTo>
                    <a:pt x="10455529" y="2613787"/>
                  </a:lnTo>
                  <a:cubicBezTo>
                    <a:pt x="10547350" y="2613787"/>
                    <a:pt x="10621391" y="2540254"/>
                    <a:pt x="10621391" y="2449957"/>
                  </a:cubicBezTo>
                  <a:lnTo>
                    <a:pt x="10621391" y="201930"/>
                  </a:lnTo>
                  <a:cubicBezTo>
                    <a:pt x="10621391" y="111633"/>
                    <a:pt x="10547350" y="38100"/>
                    <a:pt x="10455529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246245" y="4055566"/>
            <a:ext cx="114300" cy="1960364"/>
            <a:chOff x="0" y="0"/>
            <a:chExt cx="152400" cy="2613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400" cy="2613787"/>
            </a:xfrm>
            <a:custGeom>
              <a:avLst/>
              <a:gdLst/>
              <a:ahLst/>
              <a:cxnLst/>
              <a:rect l="l" t="t" r="r" b="b"/>
              <a:pathLst>
                <a:path w="152400" h="26137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0076" y="0"/>
                  </a:lnTo>
                  <a:cubicBezTo>
                    <a:pt x="128905" y="0"/>
                    <a:pt x="152400" y="23495"/>
                    <a:pt x="152400" y="52324"/>
                  </a:cubicBezTo>
                  <a:lnTo>
                    <a:pt x="152400" y="2561463"/>
                  </a:lnTo>
                  <a:cubicBezTo>
                    <a:pt x="152400" y="2590419"/>
                    <a:pt x="128905" y="2613787"/>
                    <a:pt x="100076" y="2613787"/>
                  </a:cubicBezTo>
                  <a:lnTo>
                    <a:pt x="52324" y="2613787"/>
                  </a:lnTo>
                  <a:cubicBezTo>
                    <a:pt x="23368" y="2613787"/>
                    <a:pt x="0" y="2590292"/>
                    <a:pt x="0" y="2561463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650909" y="4326880"/>
            <a:ext cx="3705076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Pupil–Teacher Ratio (PTR)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0909" y="4802237"/>
            <a:ext cx="729957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Captures teacher availability and workload; directly affects teaching quality and student engagement.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32867" y="6263431"/>
            <a:ext cx="7994451" cy="1988939"/>
            <a:chOff x="0" y="0"/>
            <a:chExt cx="10659268" cy="2651918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0621264" cy="2613787"/>
            </a:xfrm>
            <a:custGeom>
              <a:avLst/>
              <a:gdLst/>
              <a:ahLst/>
              <a:cxnLst/>
              <a:rect l="l" t="t" r="r" b="b"/>
              <a:pathLst>
                <a:path w="10621264" h="2613787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10436352" y="0"/>
                  </a:lnTo>
                  <a:cubicBezTo>
                    <a:pt x="10538460" y="0"/>
                    <a:pt x="10621264" y="81915"/>
                    <a:pt x="10621264" y="182880"/>
                  </a:cubicBezTo>
                  <a:lnTo>
                    <a:pt x="10621264" y="2430907"/>
                  </a:lnTo>
                  <a:cubicBezTo>
                    <a:pt x="10621264" y="2531872"/>
                    <a:pt x="10538460" y="2613787"/>
                    <a:pt x="10436352" y="2613787"/>
                  </a:cubicBezTo>
                  <a:lnTo>
                    <a:pt x="184912" y="2613787"/>
                  </a:lnTo>
                  <a:cubicBezTo>
                    <a:pt x="82804" y="2613787"/>
                    <a:pt x="0" y="2531872"/>
                    <a:pt x="0" y="24309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59364" cy="2651887"/>
            </a:xfrm>
            <a:custGeom>
              <a:avLst/>
              <a:gdLst/>
              <a:ahLst/>
              <a:cxnLst/>
              <a:rect l="l" t="t" r="r" b="b"/>
              <a:pathLst>
                <a:path w="10659364" h="2651887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10455402" y="0"/>
                  </a:lnTo>
                  <a:lnTo>
                    <a:pt x="10455402" y="19050"/>
                  </a:lnTo>
                  <a:lnTo>
                    <a:pt x="10455402" y="0"/>
                  </a:lnTo>
                  <a:cubicBezTo>
                    <a:pt x="10567797" y="0"/>
                    <a:pt x="10659364" y="90170"/>
                    <a:pt x="10659364" y="201930"/>
                  </a:cubicBezTo>
                  <a:lnTo>
                    <a:pt x="10640314" y="201930"/>
                  </a:lnTo>
                  <a:lnTo>
                    <a:pt x="10659364" y="201930"/>
                  </a:lnTo>
                  <a:lnTo>
                    <a:pt x="10659364" y="2449957"/>
                  </a:lnTo>
                  <a:lnTo>
                    <a:pt x="10640314" y="2449957"/>
                  </a:lnTo>
                  <a:lnTo>
                    <a:pt x="10659364" y="2449957"/>
                  </a:lnTo>
                  <a:cubicBezTo>
                    <a:pt x="10659364" y="2561717"/>
                    <a:pt x="10567797" y="2651887"/>
                    <a:pt x="10455402" y="2651887"/>
                  </a:cubicBezTo>
                  <a:lnTo>
                    <a:pt x="10455402" y="2632837"/>
                  </a:lnTo>
                  <a:lnTo>
                    <a:pt x="10455402" y="2651887"/>
                  </a:lnTo>
                  <a:lnTo>
                    <a:pt x="203962" y="2651887"/>
                  </a:lnTo>
                  <a:lnTo>
                    <a:pt x="203962" y="2632837"/>
                  </a:lnTo>
                  <a:lnTo>
                    <a:pt x="203962" y="2651887"/>
                  </a:lnTo>
                  <a:cubicBezTo>
                    <a:pt x="91567" y="2651887"/>
                    <a:pt x="0" y="2561717"/>
                    <a:pt x="0" y="244995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449957"/>
                  </a:lnTo>
                  <a:lnTo>
                    <a:pt x="19050" y="2449957"/>
                  </a:lnTo>
                  <a:lnTo>
                    <a:pt x="38100" y="2449957"/>
                  </a:lnTo>
                  <a:cubicBezTo>
                    <a:pt x="38100" y="2540254"/>
                    <a:pt x="112141" y="2613787"/>
                    <a:pt x="203962" y="2613787"/>
                  </a:cubicBezTo>
                  <a:lnTo>
                    <a:pt x="10455402" y="2613787"/>
                  </a:lnTo>
                  <a:cubicBezTo>
                    <a:pt x="10547223" y="2613787"/>
                    <a:pt x="10621264" y="2540254"/>
                    <a:pt x="10621264" y="2449957"/>
                  </a:cubicBezTo>
                  <a:lnTo>
                    <a:pt x="10621264" y="201930"/>
                  </a:lnTo>
                  <a:cubicBezTo>
                    <a:pt x="10621264" y="111633"/>
                    <a:pt x="10547223" y="38100"/>
                    <a:pt x="10455402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18580" y="6277719"/>
            <a:ext cx="114300" cy="1960364"/>
            <a:chOff x="0" y="0"/>
            <a:chExt cx="152400" cy="26138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400" cy="2613787"/>
            </a:xfrm>
            <a:custGeom>
              <a:avLst/>
              <a:gdLst/>
              <a:ahLst/>
              <a:cxnLst/>
              <a:rect l="l" t="t" r="r" b="b"/>
              <a:pathLst>
                <a:path w="152400" h="26137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0076" y="0"/>
                  </a:lnTo>
                  <a:cubicBezTo>
                    <a:pt x="128905" y="0"/>
                    <a:pt x="152400" y="23495"/>
                    <a:pt x="152400" y="52324"/>
                  </a:cubicBezTo>
                  <a:lnTo>
                    <a:pt x="152400" y="2561463"/>
                  </a:lnTo>
                  <a:cubicBezTo>
                    <a:pt x="152400" y="2590419"/>
                    <a:pt x="128905" y="2613787"/>
                    <a:pt x="100076" y="2613787"/>
                  </a:cubicBezTo>
                  <a:lnTo>
                    <a:pt x="52324" y="2613787"/>
                  </a:lnTo>
                  <a:cubicBezTo>
                    <a:pt x="23368" y="2613787"/>
                    <a:pt x="0" y="2590292"/>
                    <a:pt x="0" y="2561463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423244" y="6549032"/>
            <a:ext cx="3090714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Functional Toilets (%)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3244" y="7024390"/>
            <a:ext cx="729942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Represents basic sanitation and hygiene infrastructure; crucial for student health and especially girls’ attendance.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60532" y="6263431"/>
            <a:ext cx="7994600" cy="1988939"/>
            <a:chOff x="0" y="0"/>
            <a:chExt cx="10659467" cy="2651918"/>
          </a:xfrm>
        </p:grpSpPr>
        <p:sp>
          <p:nvSpPr>
            <p:cNvPr id="30" name="Freeform 30"/>
            <p:cNvSpPr/>
            <p:nvPr/>
          </p:nvSpPr>
          <p:spPr>
            <a:xfrm>
              <a:off x="19050" y="19050"/>
              <a:ext cx="10621391" cy="2613787"/>
            </a:xfrm>
            <a:custGeom>
              <a:avLst/>
              <a:gdLst/>
              <a:ahLst/>
              <a:cxnLst/>
              <a:rect l="l" t="t" r="r" b="b"/>
              <a:pathLst>
                <a:path w="10621391" h="2613787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10436479" y="0"/>
                  </a:lnTo>
                  <a:cubicBezTo>
                    <a:pt x="10538587" y="0"/>
                    <a:pt x="10621391" y="81915"/>
                    <a:pt x="10621391" y="182880"/>
                  </a:cubicBezTo>
                  <a:lnTo>
                    <a:pt x="10621391" y="2430907"/>
                  </a:lnTo>
                  <a:cubicBezTo>
                    <a:pt x="10621391" y="2531872"/>
                    <a:pt x="10538587" y="2613787"/>
                    <a:pt x="10436479" y="2613787"/>
                  </a:cubicBezTo>
                  <a:lnTo>
                    <a:pt x="184912" y="2613787"/>
                  </a:lnTo>
                  <a:cubicBezTo>
                    <a:pt x="82804" y="2613787"/>
                    <a:pt x="0" y="2531872"/>
                    <a:pt x="0" y="24309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0659491" cy="2651887"/>
            </a:xfrm>
            <a:custGeom>
              <a:avLst/>
              <a:gdLst/>
              <a:ahLst/>
              <a:cxnLst/>
              <a:rect l="l" t="t" r="r" b="b"/>
              <a:pathLst>
                <a:path w="10659491" h="2651887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10455529" y="0"/>
                  </a:lnTo>
                  <a:lnTo>
                    <a:pt x="10455529" y="19050"/>
                  </a:lnTo>
                  <a:lnTo>
                    <a:pt x="10455529" y="0"/>
                  </a:lnTo>
                  <a:cubicBezTo>
                    <a:pt x="10567924" y="0"/>
                    <a:pt x="10659491" y="90170"/>
                    <a:pt x="10659491" y="201930"/>
                  </a:cubicBezTo>
                  <a:lnTo>
                    <a:pt x="10640441" y="201930"/>
                  </a:lnTo>
                  <a:lnTo>
                    <a:pt x="10659491" y="201930"/>
                  </a:lnTo>
                  <a:lnTo>
                    <a:pt x="10659491" y="2449957"/>
                  </a:lnTo>
                  <a:lnTo>
                    <a:pt x="10640441" y="2449957"/>
                  </a:lnTo>
                  <a:lnTo>
                    <a:pt x="10659491" y="2449957"/>
                  </a:lnTo>
                  <a:cubicBezTo>
                    <a:pt x="10659491" y="2561717"/>
                    <a:pt x="10567924" y="2651887"/>
                    <a:pt x="10455529" y="2651887"/>
                  </a:cubicBezTo>
                  <a:lnTo>
                    <a:pt x="10455529" y="2632837"/>
                  </a:lnTo>
                  <a:lnTo>
                    <a:pt x="10455529" y="2651887"/>
                  </a:lnTo>
                  <a:lnTo>
                    <a:pt x="203962" y="2651887"/>
                  </a:lnTo>
                  <a:lnTo>
                    <a:pt x="203962" y="2632837"/>
                  </a:lnTo>
                  <a:lnTo>
                    <a:pt x="203962" y="2651887"/>
                  </a:lnTo>
                  <a:cubicBezTo>
                    <a:pt x="91567" y="2651887"/>
                    <a:pt x="0" y="2561717"/>
                    <a:pt x="0" y="244995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449957"/>
                  </a:lnTo>
                  <a:lnTo>
                    <a:pt x="19050" y="2449957"/>
                  </a:lnTo>
                  <a:lnTo>
                    <a:pt x="38100" y="2449957"/>
                  </a:lnTo>
                  <a:cubicBezTo>
                    <a:pt x="38100" y="2540254"/>
                    <a:pt x="112141" y="2613787"/>
                    <a:pt x="203962" y="2613787"/>
                  </a:cubicBezTo>
                  <a:lnTo>
                    <a:pt x="10455529" y="2613787"/>
                  </a:lnTo>
                  <a:cubicBezTo>
                    <a:pt x="10547350" y="2613787"/>
                    <a:pt x="10621391" y="2540254"/>
                    <a:pt x="10621391" y="2449957"/>
                  </a:cubicBezTo>
                  <a:lnTo>
                    <a:pt x="10621391" y="201930"/>
                  </a:lnTo>
                  <a:cubicBezTo>
                    <a:pt x="10621391" y="111633"/>
                    <a:pt x="10547350" y="38100"/>
                    <a:pt x="10455529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246245" y="6277719"/>
            <a:ext cx="114300" cy="1960364"/>
            <a:chOff x="0" y="0"/>
            <a:chExt cx="152400" cy="26138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2400" cy="2613787"/>
            </a:xfrm>
            <a:custGeom>
              <a:avLst/>
              <a:gdLst/>
              <a:ahLst/>
              <a:cxnLst/>
              <a:rect l="l" t="t" r="r" b="b"/>
              <a:pathLst>
                <a:path w="152400" h="26137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0076" y="0"/>
                  </a:lnTo>
                  <a:cubicBezTo>
                    <a:pt x="128905" y="0"/>
                    <a:pt x="152400" y="23495"/>
                    <a:pt x="152400" y="52324"/>
                  </a:cubicBezTo>
                  <a:lnTo>
                    <a:pt x="152400" y="2561463"/>
                  </a:lnTo>
                  <a:cubicBezTo>
                    <a:pt x="152400" y="2590419"/>
                    <a:pt x="128905" y="2613787"/>
                    <a:pt x="100076" y="2613787"/>
                  </a:cubicBezTo>
                  <a:lnTo>
                    <a:pt x="52324" y="2613787"/>
                  </a:lnTo>
                  <a:cubicBezTo>
                    <a:pt x="23368" y="2613787"/>
                    <a:pt x="0" y="2590292"/>
                    <a:pt x="0" y="2561463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650909" y="6549032"/>
            <a:ext cx="4125366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Average Teachers per School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50909" y="7024390"/>
            <a:ext cx="729957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Reflects human-resource capacity and stability of school operations.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2665511"/>
            <a:ext cx="12728525" cy="7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Underlying Assumptions for Policy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892302"/>
            <a:ext cx="16193690" cy="3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analysis rests on two core assumptions regarding the relationship between infrastructure, human resources, and student outcomes.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47155" y="4691360"/>
            <a:ext cx="785366" cy="785366"/>
          </a:xfrm>
          <a:custGeom>
            <a:avLst/>
            <a:gdLst/>
            <a:ahLst/>
            <a:cxnLst/>
            <a:rect l="l" t="t" r="r" b="b"/>
            <a:pathLst>
              <a:path w="785366" h="785366">
                <a:moveTo>
                  <a:pt x="0" y="0"/>
                </a:moveTo>
                <a:lnTo>
                  <a:pt x="785366" y="0"/>
                </a:lnTo>
                <a:lnTo>
                  <a:pt x="785366" y="785366"/>
                </a:lnTo>
                <a:lnTo>
                  <a:pt x="0" y="78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7155" y="5784949"/>
            <a:ext cx="3288357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Influence on Retention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6260306"/>
            <a:ext cx="7933135" cy="134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assume that better PTR and facilities promote student attendance and reduce dropouts, meaning teacher availability and infrastructure influence retention.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307562" y="4691360"/>
            <a:ext cx="785366" cy="785366"/>
          </a:xfrm>
          <a:custGeom>
            <a:avLst/>
            <a:gdLst/>
            <a:ahLst/>
            <a:cxnLst/>
            <a:rect l="l" t="t" r="r" b="b"/>
            <a:pathLst>
              <a:path w="785366" h="785366">
                <a:moveTo>
                  <a:pt x="0" y="0"/>
                </a:moveTo>
                <a:lnTo>
                  <a:pt x="785367" y="0"/>
                </a:lnTo>
                <a:lnTo>
                  <a:pt x="785367" y="785366"/>
                </a:lnTo>
                <a:lnTo>
                  <a:pt x="0" y="785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216" b="-421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07562" y="5784949"/>
            <a:ext cx="3080147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Hygiene Proxy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07562" y="6260306"/>
            <a:ext cx="7933284" cy="134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Functional toilet data is used as a hygiene proxy, assuming that the availability of functional toilets corresponds to actual usability and positively impacts attendance, particularly for girls.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05155" y="3739455"/>
            <a:ext cx="9335691" cy="155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Case Study: International Sanitation Policies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5605165"/>
            <a:ext cx="933569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Reviewing international practices provides valuable insights for adapting effective policies on school sanitation and Menstrual Hygiene Management (MHM).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702445"/>
            <a:ext cx="12892980" cy="7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Tanzania: School Sanitation &amp; MHM Program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7155" y="3407569"/>
            <a:ext cx="7965876" cy="3436739"/>
            <a:chOff x="0" y="0"/>
            <a:chExt cx="10621168" cy="4582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21137" cy="4582287"/>
            </a:xfrm>
            <a:custGeom>
              <a:avLst/>
              <a:gdLst/>
              <a:ahLst/>
              <a:cxnLst/>
              <a:rect l="l" t="t" r="r" b="b"/>
              <a:pathLst>
                <a:path w="10621137" h="458228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38257" y="0"/>
                  </a:lnTo>
                  <a:cubicBezTo>
                    <a:pt x="10539222" y="0"/>
                    <a:pt x="10621137" y="81915"/>
                    <a:pt x="10621137" y="182880"/>
                  </a:cubicBezTo>
                  <a:lnTo>
                    <a:pt x="10621137" y="4399407"/>
                  </a:lnTo>
                  <a:cubicBezTo>
                    <a:pt x="10621137" y="4500372"/>
                    <a:pt x="10539222" y="4582287"/>
                    <a:pt x="10438257" y="4582287"/>
                  </a:cubicBezTo>
                  <a:lnTo>
                    <a:pt x="182880" y="4582287"/>
                  </a:lnTo>
                  <a:cubicBezTo>
                    <a:pt x="81915" y="4582287"/>
                    <a:pt x="0" y="4500372"/>
                    <a:pt x="0" y="43994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7155" y="3378994"/>
            <a:ext cx="7965876" cy="114300"/>
            <a:chOff x="0" y="0"/>
            <a:chExt cx="10621168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21137" cy="152400"/>
            </a:xfrm>
            <a:custGeom>
              <a:avLst/>
              <a:gdLst/>
              <a:ahLst/>
              <a:cxnLst/>
              <a:rect l="l" t="t" r="r" b="b"/>
              <a:pathLst>
                <a:path w="10621137" h="152400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568813" y="0"/>
                  </a:lnTo>
                  <a:cubicBezTo>
                    <a:pt x="10597769" y="0"/>
                    <a:pt x="10621137" y="23495"/>
                    <a:pt x="10621137" y="52324"/>
                  </a:cubicBezTo>
                  <a:lnTo>
                    <a:pt x="10621137" y="100076"/>
                  </a:lnTo>
                  <a:cubicBezTo>
                    <a:pt x="10621137" y="129032"/>
                    <a:pt x="10597642" y="152400"/>
                    <a:pt x="10568813" y="152400"/>
                  </a:cubicBezTo>
                  <a:lnTo>
                    <a:pt x="52324" y="152400"/>
                  </a:lnTo>
                  <a:cubicBezTo>
                    <a:pt x="23495" y="152400"/>
                    <a:pt x="0" y="128905"/>
                    <a:pt x="0" y="100076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637410" y="3014960"/>
            <a:ext cx="785366" cy="785366"/>
            <a:chOff x="0" y="0"/>
            <a:chExt cx="1047155" cy="1047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523621"/>
                  </a:moveTo>
                  <a:cubicBezTo>
                    <a:pt x="0" y="234442"/>
                    <a:pt x="234442" y="0"/>
                    <a:pt x="523621" y="0"/>
                  </a:cubicBezTo>
                  <a:cubicBezTo>
                    <a:pt x="812800" y="0"/>
                    <a:pt x="1047115" y="234442"/>
                    <a:pt x="1047115" y="523621"/>
                  </a:cubicBezTo>
                  <a:cubicBezTo>
                    <a:pt x="1047115" y="812800"/>
                    <a:pt x="812800" y="1047115"/>
                    <a:pt x="523621" y="1047115"/>
                  </a:cubicBezTo>
                  <a:cubicBezTo>
                    <a:pt x="234442" y="1047115"/>
                    <a:pt x="0" y="812800"/>
                    <a:pt x="0" y="52362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4873005" y="3250406"/>
            <a:ext cx="314176" cy="314176"/>
          </a:xfrm>
          <a:custGeom>
            <a:avLst/>
            <a:gdLst/>
            <a:ahLst/>
            <a:cxnLst/>
            <a:rect l="l" t="t" r="r" b="b"/>
            <a:pathLst>
              <a:path w="314176" h="314176">
                <a:moveTo>
                  <a:pt x="0" y="0"/>
                </a:moveTo>
                <a:lnTo>
                  <a:pt x="314176" y="0"/>
                </a:lnTo>
                <a:lnTo>
                  <a:pt x="314176" y="314176"/>
                </a:lnTo>
                <a:lnTo>
                  <a:pt x="0" y="31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575" r="-757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37519" y="4043065"/>
            <a:ext cx="3080148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Key Interventions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7519" y="4518421"/>
            <a:ext cx="7385149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Improved school sanitation blocks.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7519" y="5028754"/>
            <a:ext cx="7385149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Separate, lockable latrines for girls and boys.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7519" y="5539085"/>
            <a:ext cx="7385149" cy="50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Disposal bins for MHM products.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7519" y="6049416"/>
            <a:ext cx="7385149" cy="50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Hand-washing stations.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74820" y="3407569"/>
            <a:ext cx="7966025" cy="3436739"/>
            <a:chOff x="0" y="0"/>
            <a:chExt cx="10621367" cy="45823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21391" cy="4582287"/>
            </a:xfrm>
            <a:custGeom>
              <a:avLst/>
              <a:gdLst/>
              <a:ahLst/>
              <a:cxnLst/>
              <a:rect l="l" t="t" r="r" b="b"/>
              <a:pathLst>
                <a:path w="10621391" h="458228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438511" y="0"/>
                  </a:lnTo>
                  <a:cubicBezTo>
                    <a:pt x="10539476" y="0"/>
                    <a:pt x="10621391" y="81915"/>
                    <a:pt x="10621391" y="182880"/>
                  </a:cubicBezTo>
                  <a:lnTo>
                    <a:pt x="10621391" y="4399407"/>
                  </a:lnTo>
                  <a:cubicBezTo>
                    <a:pt x="10621391" y="4500372"/>
                    <a:pt x="10539476" y="4582287"/>
                    <a:pt x="10438511" y="4582287"/>
                  </a:cubicBezTo>
                  <a:lnTo>
                    <a:pt x="182880" y="4582287"/>
                  </a:lnTo>
                  <a:cubicBezTo>
                    <a:pt x="81915" y="4582287"/>
                    <a:pt x="0" y="4500372"/>
                    <a:pt x="0" y="4399407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274820" y="3378994"/>
            <a:ext cx="7966025" cy="114300"/>
            <a:chOff x="0" y="0"/>
            <a:chExt cx="10621367" cy="15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21264" cy="152400"/>
            </a:xfrm>
            <a:custGeom>
              <a:avLst/>
              <a:gdLst/>
              <a:ahLst/>
              <a:cxnLst/>
              <a:rect l="l" t="t" r="r" b="b"/>
              <a:pathLst>
                <a:path w="10621264" h="152400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10568940" y="0"/>
                  </a:lnTo>
                  <a:cubicBezTo>
                    <a:pt x="10597897" y="0"/>
                    <a:pt x="10621264" y="23495"/>
                    <a:pt x="10621264" y="52324"/>
                  </a:cubicBezTo>
                  <a:lnTo>
                    <a:pt x="10621264" y="100076"/>
                  </a:lnTo>
                  <a:cubicBezTo>
                    <a:pt x="10621264" y="129032"/>
                    <a:pt x="10597769" y="152400"/>
                    <a:pt x="10568940" y="152400"/>
                  </a:cubicBezTo>
                  <a:lnTo>
                    <a:pt x="52324" y="152400"/>
                  </a:lnTo>
                  <a:cubicBezTo>
                    <a:pt x="23495" y="152400"/>
                    <a:pt x="0" y="128905"/>
                    <a:pt x="0" y="100076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865075" y="3014960"/>
            <a:ext cx="785366" cy="785366"/>
            <a:chOff x="0" y="0"/>
            <a:chExt cx="1047155" cy="10471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523621"/>
                  </a:moveTo>
                  <a:cubicBezTo>
                    <a:pt x="0" y="234442"/>
                    <a:pt x="234442" y="0"/>
                    <a:pt x="523621" y="0"/>
                  </a:cubicBezTo>
                  <a:cubicBezTo>
                    <a:pt x="812800" y="0"/>
                    <a:pt x="1047115" y="234442"/>
                    <a:pt x="1047115" y="523621"/>
                  </a:cubicBezTo>
                  <a:cubicBezTo>
                    <a:pt x="1047115" y="812800"/>
                    <a:pt x="812800" y="1047115"/>
                    <a:pt x="523621" y="1047115"/>
                  </a:cubicBezTo>
                  <a:cubicBezTo>
                    <a:pt x="234442" y="1047115"/>
                    <a:pt x="0" y="812800"/>
                    <a:pt x="0" y="52362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13100670" y="3250406"/>
            <a:ext cx="314176" cy="314176"/>
          </a:xfrm>
          <a:custGeom>
            <a:avLst/>
            <a:gdLst/>
            <a:ahLst/>
            <a:cxnLst/>
            <a:rect l="l" t="t" r="r" b="b"/>
            <a:pathLst>
              <a:path w="314176" h="314176">
                <a:moveTo>
                  <a:pt x="0" y="0"/>
                </a:moveTo>
                <a:lnTo>
                  <a:pt x="314176" y="0"/>
                </a:lnTo>
                <a:lnTo>
                  <a:pt x="314176" y="314176"/>
                </a:lnTo>
                <a:lnTo>
                  <a:pt x="0" y="31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636" b="-13636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565184" y="4043065"/>
            <a:ext cx="3080148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Impact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65184" y="4518421"/>
            <a:ext cx="738529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program successfully increased adolescent girls’ retention and participation in school.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9764" y="7404795"/>
            <a:ext cx="15801082" cy="86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Policy Elements to Adapt: Mandate separate, lockable girls’ toilets; ensure disposal facilities; install hand-washing stations as standard, especially in rural schools.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47155" y="7138839"/>
            <a:ext cx="28575" cy="1426666"/>
            <a:chOff x="0" y="0"/>
            <a:chExt cx="38100" cy="190222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8100" cy="1902206"/>
            </a:xfrm>
            <a:custGeom>
              <a:avLst/>
              <a:gdLst/>
              <a:ahLst/>
              <a:cxnLst/>
              <a:rect l="l" t="t" r="r" b="b"/>
              <a:pathLst>
                <a:path w="38100" h="1902206">
                  <a:moveTo>
                    <a:pt x="0" y="0"/>
                  </a:moveTo>
                  <a:lnTo>
                    <a:pt x="38100" y="0"/>
                  </a:lnTo>
                  <a:lnTo>
                    <a:pt x="38100" y="1902206"/>
                  </a:lnTo>
                  <a:lnTo>
                    <a:pt x="0" y="1902206"/>
                  </a:lnTo>
                  <a:close/>
                </a:path>
              </a:pathLst>
            </a:custGeom>
            <a:solidFill>
              <a:srgbClr val="38512F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41474" y="549920"/>
            <a:ext cx="11975158" cy="64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South Africa: Equal Education Sanitation Campaigns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474" y="1799184"/>
            <a:ext cx="5711726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dirty="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Focus on Community Advocacy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1474" y="2467831"/>
            <a:ext cx="8901856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Gauteng Region, students and community groups actively advocated for better school toilets. This activism highlighted the severe impact of poor sanitation on girls’ attendance and dignity.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950" y="3723661"/>
            <a:ext cx="8901856" cy="92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campaigns successfully resulted in the allocation of funds and renovation of</a:t>
            </a:r>
          </a:p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sanitation blocks.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66015" y="1749326"/>
            <a:ext cx="7190035" cy="7190035"/>
            <a:chOff x="0" y="0"/>
            <a:chExt cx="9586713" cy="958671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586722" cy="9586722"/>
            </a:xfrm>
            <a:custGeom>
              <a:avLst/>
              <a:gdLst/>
              <a:ahLst/>
              <a:cxnLst/>
              <a:rect l="l" t="t" r="r" b="b"/>
              <a:pathLst>
                <a:path w="9586722" h="9586722">
                  <a:moveTo>
                    <a:pt x="0" y="0"/>
                  </a:moveTo>
                  <a:lnTo>
                    <a:pt x="9586722" y="0"/>
                  </a:lnTo>
                  <a:lnTo>
                    <a:pt x="9586722" y="9586722"/>
                  </a:lnTo>
                  <a:lnTo>
                    <a:pt x="0" y="9586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51769" y="9719965"/>
            <a:ext cx="262979" cy="210294"/>
            <a:chOff x="0" y="0"/>
            <a:chExt cx="350638" cy="28039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50647" cy="280416"/>
            </a:xfrm>
            <a:custGeom>
              <a:avLst/>
              <a:gdLst/>
              <a:ahLst/>
              <a:cxnLst/>
              <a:rect l="l" t="t" r="r" b="b"/>
              <a:pathLst>
                <a:path w="350647" h="280416">
                  <a:moveTo>
                    <a:pt x="0" y="0"/>
                  </a:moveTo>
                  <a:lnTo>
                    <a:pt x="350647" y="0"/>
                  </a:lnTo>
                  <a:lnTo>
                    <a:pt x="350647" y="280416"/>
                  </a:lnTo>
                  <a:lnTo>
                    <a:pt x="0" y="280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7" r="-884" b="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51769" y="5315769"/>
            <a:ext cx="9361338" cy="92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Policy Elements to Adapt: Implement community-led audits of school sanitation </a:t>
            </a:r>
          </a:p>
          <a:p>
            <a:pPr algn="l">
              <a:lnSpc>
                <a:spcPts val="2625"/>
              </a:lnSpc>
            </a:pPr>
            <a:r>
              <a:rPr lang="en-US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link community activism directly to policy and funding decisions for </a:t>
            </a:r>
          </a:p>
          <a:p>
            <a:pPr algn="l">
              <a:lnSpc>
                <a:spcPts val="2625"/>
              </a:lnSpc>
            </a:pPr>
            <a:r>
              <a:rPr lang="en-US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infrastructure upgrades.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41474" y="5228630"/>
            <a:ext cx="28575" cy="1426666"/>
            <a:chOff x="0" y="0"/>
            <a:chExt cx="38100" cy="1902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00" cy="1902206"/>
            </a:xfrm>
            <a:custGeom>
              <a:avLst/>
              <a:gdLst/>
              <a:ahLst/>
              <a:cxnLst/>
              <a:rect l="l" t="t" r="r" b="b"/>
              <a:pathLst>
                <a:path w="38100" h="1902206">
                  <a:moveTo>
                    <a:pt x="0" y="0"/>
                  </a:moveTo>
                  <a:lnTo>
                    <a:pt x="38100" y="0"/>
                  </a:lnTo>
                  <a:lnTo>
                    <a:pt x="38100" y="1902206"/>
                  </a:lnTo>
                  <a:lnTo>
                    <a:pt x="0" y="1902206"/>
                  </a:lnTo>
                  <a:close/>
                </a:path>
              </a:pathLst>
            </a:custGeom>
            <a:solidFill>
              <a:srgbClr val="38512F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53646FA-36C0-FC22-1A80-62E774C50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"/>
            <a:ext cx="10134600" cy="9448800"/>
          </a:xfrm>
          <a:prstGeom prst="rect">
            <a:avLst/>
          </a:prstGeom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FF422241-57A0-3CDA-60A2-9F7DA5D9B911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0" y="-4167"/>
            <a:ext cx="6858000" cy="10291167"/>
            <a:chOff x="0" y="0"/>
            <a:chExt cx="9144000" cy="13721557"/>
          </a:xfrm>
        </p:grpSpPr>
        <p:sp>
          <p:nvSpPr>
            <p:cNvPr id="5" name="Freeform 9" descr="preencoded.png">
              <a:extLst>
                <a:ext uri="{FF2B5EF4-FFF2-40B4-BE49-F238E27FC236}">
                  <a16:creationId xmlns:a16="http://schemas.microsoft.com/office/drawing/2014/main" id="{B0620BD1-D64F-328F-3BE4-4DCED72471E7}"/>
                </a:ext>
              </a:extLst>
            </p:cNvPr>
            <p:cNvSpPr/>
            <p:nvPr/>
          </p:nvSpPr>
          <p:spPr>
            <a:xfrm>
              <a:off x="0" y="0"/>
              <a:ext cx="9144000" cy="13721587"/>
            </a:xfrm>
            <a:custGeom>
              <a:avLst/>
              <a:gdLst/>
              <a:ahLst/>
              <a:cxnLst/>
              <a:rect l="l" t="t" r="r" b="b"/>
              <a:pathLst>
                <a:path w="9144000" h="13721587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r="-20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02327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91167"/>
            <a:chOff x="0" y="0"/>
            <a:chExt cx="9144000" cy="1372155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1587"/>
            </a:xfrm>
            <a:custGeom>
              <a:avLst/>
              <a:gdLst/>
              <a:ahLst/>
              <a:cxnLst/>
              <a:rect l="l" t="t" r="r" b="b"/>
              <a:pathLst>
                <a:path w="9144000" h="13721587">
                  <a:moveTo>
                    <a:pt x="0" y="0"/>
                  </a:moveTo>
                  <a:lnTo>
                    <a:pt x="9144000" y="0"/>
                  </a:lnTo>
                  <a:lnTo>
                    <a:pt x="9144000" y="13721587"/>
                  </a:lnTo>
                  <a:lnTo>
                    <a:pt x="0" y="1372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" r="-2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3874" y="654695"/>
            <a:ext cx="9442251" cy="222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Policy Recommendation: Minimum Infrastructure Standards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874" y="3171974"/>
            <a:ext cx="9442251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Establishing and enforcing clear national standards for school sanitation is the foundation for improving student health and attendance.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3874" y="4323010"/>
            <a:ext cx="993874" cy="1490811"/>
            <a:chOff x="0" y="0"/>
            <a:chExt cx="1325165" cy="19877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5118" cy="1987677"/>
            </a:xfrm>
            <a:custGeom>
              <a:avLst/>
              <a:gdLst/>
              <a:ahLst/>
              <a:cxnLst/>
              <a:rect l="l" t="t" r="r" b="b"/>
              <a:pathLst>
                <a:path w="1325118" h="1987677">
                  <a:moveTo>
                    <a:pt x="0" y="662559"/>
                  </a:moveTo>
                  <a:cubicBezTo>
                    <a:pt x="0" y="296672"/>
                    <a:pt x="296672" y="0"/>
                    <a:pt x="662559" y="0"/>
                  </a:cubicBezTo>
                  <a:cubicBezTo>
                    <a:pt x="1028446" y="0"/>
                    <a:pt x="1325118" y="296672"/>
                    <a:pt x="1325118" y="662559"/>
                  </a:cubicBezTo>
                  <a:lnTo>
                    <a:pt x="1325118" y="1325118"/>
                  </a:lnTo>
                  <a:cubicBezTo>
                    <a:pt x="1325118" y="1691005"/>
                    <a:pt x="1028446" y="1987677"/>
                    <a:pt x="662559" y="1987677"/>
                  </a:cubicBezTo>
                  <a:cubicBezTo>
                    <a:pt x="296672" y="1987677"/>
                    <a:pt x="0" y="1691132"/>
                    <a:pt x="0" y="1325118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04479" y="4883051"/>
            <a:ext cx="372665" cy="4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6142" y="4561880"/>
            <a:ext cx="3324969" cy="37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Toilet-to-Student Ratios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6142" y="5009555"/>
            <a:ext cx="819998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Mandate 1 toilet per 30 girls and 1 toilet per 60 boys nationally.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3874" y="6062216"/>
            <a:ext cx="993874" cy="1490811"/>
            <a:chOff x="0" y="0"/>
            <a:chExt cx="1325165" cy="19877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5118" cy="1987677"/>
            </a:xfrm>
            <a:custGeom>
              <a:avLst/>
              <a:gdLst/>
              <a:ahLst/>
              <a:cxnLst/>
              <a:rect l="l" t="t" r="r" b="b"/>
              <a:pathLst>
                <a:path w="1325118" h="1987677">
                  <a:moveTo>
                    <a:pt x="0" y="662559"/>
                  </a:moveTo>
                  <a:cubicBezTo>
                    <a:pt x="0" y="296672"/>
                    <a:pt x="296672" y="0"/>
                    <a:pt x="662559" y="0"/>
                  </a:cubicBezTo>
                  <a:cubicBezTo>
                    <a:pt x="1028446" y="0"/>
                    <a:pt x="1325118" y="296672"/>
                    <a:pt x="1325118" y="662559"/>
                  </a:cubicBezTo>
                  <a:lnTo>
                    <a:pt x="1325118" y="1325118"/>
                  </a:lnTo>
                  <a:cubicBezTo>
                    <a:pt x="1325118" y="1691005"/>
                    <a:pt x="1028446" y="1987677"/>
                    <a:pt x="662559" y="1987677"/>
                  </a:cubicBezTo>
                  <a:cubicBezTo>
                    <a:pt x="296672" y="1987677"/>
                    <a:pt x="0" y="1691132"/>
                    <a:pt x="0" y="1325118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04479" y="6622256"/>
            <a:ext cx="372665" cy="4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36142" y="6301085"/>
            <a:ext cx="2923134" cy="37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Special Funds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36142" y="6748760"/>
            <a:ext cx="819998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Allocate special funds to upgrade rural or underdeveloped schools.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93874" y="7801421"/>
            <a:ext cx="993874" cy="1806476"/>
            <a:chOff x="0" y="0"/>
            <a:chExt cx="1325165" cy="24086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5118" cy="2408555"/>
            </a:xfrm>
            <a:custGeom>
              <a:avLst/>
              <a:gdLst/>
              <a:ahLst/>
              <a:cxnLst/>
              <a:rect l="l" t="t" r="r" b="b"/>
              <a:pathLst>
                <a:path w="1325118" h="2408555">
                  <a:moveTo>
                    <a:pt x="0" y="662559"/>
                  </a:moveTo>
                  <a:cubicBezTo>
                    <a:pt x="0" y="296672"/>
                    <a:pt x="296672" y="0"/>
                    <a:pt x="662559" y="0"/>
                  </a:cubicBezTo>
                  <a:cubicBezTo>
                    <a:pt x="1028446" y="0"/>
                    <a:pt x="1325118" y="296672"/>
                    <a:pt x="1325118" y="662559"/>
                  </a:cubicBezTo>
                  <a:lnTo>
                    <a:pt x="1325118" y="1745996"/>
                  </a:lnTo>
                  <a:cubicBezTo>
                    <a:pt x="1325118" y="2111883"/>
                    <a:pt x="1028446" y="2408555"/>
                    <a:pt x="662559" y="2408555"/>
                  </a:cubicBezTo>
                  <a:cubicBezTo>
                    <a:pt x="296672" y="2408555"/>
                    <a:pt x="0" y="2112010"/>
                    <a:pt x="0" y="1745996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304479" y="8519369"/>
            <a:ext cx="372665" cy="4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6142" y="8040290"/>
            <a:ext cx="3503860" cy="37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Comprehensive Upgrades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36142" y="8487966"/>
            <a:ext cx="8199984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Upgrades must include teacher amenities (staff quarters, restrooms) and digital classrooms.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2822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" r="-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35000" y="3307259"/>
            <a:ext cx="9802764" cy="88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Analysis Prompt-2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5000" y="5409160"/>
            <a:ext cx="9802764" cy="9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Do dropout and retention patterns differ between urban and rural districts and when disaggregated by gender and caste?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629370"/>
            <a:ext cx="16193690" cy="155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Policy Recommendation: Hygiene Promotion &amp; Ambassadors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626049"/>
            <a:ext cx="16193690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Beyond infrastructure, promoting a culture of hygiene through student involvement is essential for sustainability.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39764" y="5472261"/>
            <a:ext cx="4830515" cy="261789"/>
            <a:chOff x="0" y="0"/>
            <a:chExt cx="6440687" cy="349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40678" cy="348996"/>
            </a:xfrm>
            <a:custGeom>
              <a:avLst/>
              <a:gdLst/>
              <a:ahLst/>
              <a:cxnLst/>
              <a:rect l="l" t="t" r="r" b="b"/>
              <a:pathLst>
                <a:path w="6440678" h="348996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388354" y="0"/>
                  </a:lnTo>
                  <a:cubicBezTo>
                    <a:pt x="6417310" y="0"/>
                    <a:pt x="6440678" y="23495"/>
                    <a:pt x="6440678" y="52324"/>
                  </a:cubicBezTo>
                  <a:lnTo>
                    <a:pt x="6440678" y="296672"/>
                  </a:lnTo>
                  <a:cubicBezTo>
                    <a:pt x="6440678" y="325628"/>
                    <a:pt x="6417183" y="348996"/>
                    <a:pt x="6388354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5210399"/>
            <a:ext cx="785366" cy="785366"/>
            <a:chOff x="0" y="0"/>
            <a:chExt cx="1047155" cy="1047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523621"/>
                  </a:moveTo>
                  <a:cubicBezTo>
                    <a:pt x="0" y="234442"/>
                    <a:pt x="234442" y="0"/>
                    <a:pt x="523621" y="0"/>
                  </a:cubicBezTo>
                  <a:cubicBezTo>
                    <a:pt x="812800" y="0"/>
                    <a:pt x="1047115" y="234442"/>
                    <a:pt x="1047115" y="523621"/>
                  </a:cubicBezTo>
                  <a:cubicBezTo>
                    <a:pt x="1047115" y="812800"/>
                    <a:pt x="812800" y="1047115"/>
                    <a:pt x="523621" y="1047115"/>
                  </a:cubicBezTo>
                  <a:cubicBezTo>
                    <a:pt x="234442" y="1047115"/>
                    <a:pt x="0" y="812800"/>
                    <a:pt x="0" y="523621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243459" y="5406851"/>
            <a:ext cx="392609" cy="392609"/>
          </a:xfrm>
          <a:custGeom>
            <a:avLst/>
            <a:gdLst/>
            <a:ahLst/>
            <a:cxnLst/>
            <a:rect l="l" t="t" r="r" b="b"/>
            <a:pathLst>
              <a:path w="392609" h="392609">
                <a:moveTo>
                  <a:pt x="0" y="0"/>
                </a:moveTo>
                <a:lnTo>
                  <a:pt x="392608" y="0"/>
                </a:lnTo>
                <a:lnTo>
                  <a:pt x="392608" y="392609"/>
                </a:lnTo>
                <a:lnTo>
                  <a:pt x="0" y="39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857" b="-1785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08944" y="6238577"/>
            <a:ext cx="3101876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Appoint Ambassadors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944" y="6713935"/>
            <a:ext cx="46996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Appoint volunteer students as Hygiene Ambassadors on a rotating monthly basis.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24824" y="5079504"/>
            <a:ext cx="4830664" cy="261789"/>
            <a:chOff x="0" y="0"/>
            <a:chExt cx="6440885" cy="3490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40805" cy="348996"/>
            </a:xfrm>
            <a:custGeom>
              <a:avLst/>
              <a:gdLst/>
              <a:ahLst/>
              <a:cxnLst/>
              <a:rect l="l" t="t" r="r" b="b"/>
              <a:pathLst>
                <a:path w="6440805" h="348996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388481" y="0"/>
                  </a:lnTo>
                  <a:cubicBezTo>
                    <a:pt x="6417437" y="0"/>
                    <a:pt x="6440805" y="23495"/>
                    <a:pt x="6440805" y="52324"/>
                  </a:cubicBezTo>
                  <a:lnTo>
                    <a:pt x="6440805" y="296672"/>
                  </a:lnTo>
                  <a:cubicBezTo>
                    <a:pt x="6440805" y="325628"/>
                    <a:pt x="6417310" y="348996"/>
                    <a:pt x="6388481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32215" y="4817641"/>
            <a:ext cx="785366" cy="785366"/>
            <a:chOff x="0" y="0"/>
            <a:chExt cx="1047155" cy="10471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523621"/>
                  </a:moveTo>
                  <a:cubicBezTo>
                    <a:pt x="0" y="234442"/>
                    <a:pt x="234442" y="0"/>
                    <a:pt x="523621" y="0"/>
                  </a:cubicBezTo>
                  <a:cubicBezTo>
                    <a:pt x="812800" y="0"/>
                    <a:pt x="1047115" y="234442"/>
                    <a:pt x="1047115" y="523621"/>
                  </a:cubicBezTo>
                  <a:cubicBezTo>
                    <a:pt x="1047115" y="812800"/>
                    <a:pt x="812800" y="1047115"/>
                    <a:pt x="523621" y="1047115"/>
                  </a:cubicBezTo>
                  <a:cubicBezTo>
                    <a:pt x="234442" y="1047115"/>
                    <a:pt x="0" y="812800"/>
                    <a:pt x="0" y="523621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6728520" y="5014094"/>
            <a:ext cx="392609" cy="392609"/>
          </a:xfrm>
          <a:custGeom>
            <a:avLst/>
            <a:gdLst/>
            <a:ahLst/>
            <a:cxnLst/>
            <a:rect l="l" t="t" r="r" b="b"/>
            <a:pathLst>
              <a:path w="392609" h="392609">
                <a:moveTo>
                  <a:pt x="0" y="0"/>
                </a:moveTo>
                <a:lnTo>
                  <a:pt x="392609" y="0"/>
                </a:lnTo>
                <a:lnTo>
                  <a:pt x="392609" y="392608"/>
                </a:lnTo>
                <a:lnTo>
                  <a:pt x="0" y="39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794004" y="5845820"/>
            <a:ext cx="3080147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Monitor &amp; Report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94004" y="6321177"/>
            <a:ext cx="4699844" cy="134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Ambassadors monitor toilet cleanliness, ensure supplies, and report maintenance issues promptly.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410034" y="4686895"/>
            <a:ext cx="4830664" cy="261789"/>
            <a:chOff x="0" y="0"/>
            <a:chExt cx="6440885" cy="3490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40805" cy="348996"/>
            </a:xfrm>
            <a:custGeom>
              <a:avLst/>
              <a:gdLst/>
              <a:ahLst/>
              <a:cxnLst/>
              <a:rect l="l" t="t" r="r" b="b"/>
              <a:pathLst>
                <a:path w="6440805" h="348996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6388481" y="0"/>
                  </a:lnTo>
                  <a:cubicBezTo>
                    <a:pt x="6417437" y="0"/>
                    <a:pt x="6440805" y="23495"/>
                    <a:pt x="6440805" y="52324"/>
                  </a:cubicBezTo>
                  <a:lnTo>
                    <a:pt x="6440805" y="296672"/>
                  </a:lnTo>
                  <a:cubicBezTo>
                    <a:pt x="6440805" y="325628"/>
                    <a:pt x="6417310" y="348996"/>
                    <a:pt x="6388481" y="348996"/>
                  </a:cubicBezTo>
                  <a:lnTo>
                    <a:pt x="52324" y="348996"/>
                  </a:lnTo>
                  <a:cubicBezTo>
                    <a:pt x="23495" y="348996"/>
                    <a:pt x="0" y="325628"/>
                    <a:pt x="0" y="29667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017425" y="4425032"/>
            <a:ext cx="785366" cy="785366"/>
            <a:chOff x="0" y="0"/>
            <a:chExt cx="1047155" cy="10471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523621"/>
                  </a:moveTo>
                  <a:cubicBezTo>
                    <a:pt x="0" y="234442"/>
                    <a:pt x="234442" y="0"/>
                    <a:pt x="523621" y="0"/>
                  </a:cubicBezTo>
                  <a:cubicBezTo>
                    <a:pt x="812800" y="0"/>
                    <a:pt x="1047115" y="234442"/>
                    <a:pt x="1047115" y="523621"/>
                  </a:cubicBezTo>
                  <a:cubicBezTo>
                    <a:pt x="1047115" y="812800"/>
                    <a:pt x="812800" y="1047115"/>
                    <a:pt x="523621" y="1047115"/>
                  </a:cubicBezTo>
                  <a:cubicBezTo>
                    <a:pt x="234442" y="1047115"/>
                    <a:pt x="0" y="812800"/>
                    <a:pt x="0" y="523621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26" name="Freeform 26" descr="preencoded.png"/>
          <p:cNvSpPr/>
          <p:nvPr/>
        </p:nvSpPr>
        <p:spPr>
          <a:xfrm>
            <a:off x="12213729" y="4621485"/>
            <a:ext cx="392609" cy="392609"/>
          </a:xfrm>
          <a:custGeom>
            <a:avLst/>
            <a:gdLst/>
            <a:ahLst/>
            <a:cxnLst/>
            <a:rect l="l" t="t" r="r" b="b"/>
            <a:pathLst>
              <a:path w="392609" h="392609">
                <a:moveTo>
                  <a:pt x="0" y="0"/>
                </a:moveTo>
                <a:lnTo>
                  <a:pt x="392608" y="0"/>
                </a:lnTo>
                <a:lnTo>
                  <a:pt x="392608" y="392609"/>
                </a:lnTo>
                <a:lnTo>
                  <a:pt x="0" y="392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279214" y="5453211"/>
            <a:ext cx="3185517" cy="40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Awareness Campaigns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79214" y="5928569"/>
            <a:ext cx="4699844" cy="134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Ambassadors run hygiene awareness campaigns and educate peers on best practices.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7155" y="8133904"/>
            <a:ext cx="16193690" cy="5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Incentives for Ambassadors, such as certificates, recognition, or small vouchers, should be provided to encourage participation.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5116" y="612279"/>
            <a:ext cx="12314039" cy="70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Incentives for Teachers and Community Support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5116" y="1774180"/>
            <a:ext cx="16437769" cy="37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ensure the success of infrastructure and hygiene standards, incentives for staff and community engagement are vital.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712" y="2413844"/>
            <a:ext cx="28575" cy="3825180"/>
            <a:chOff x="0" y="0"/>
            <a:chExt cx="38100" cy="5100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5100193"/>
            </a:xfrm>
            <a:custGeom>
              <a:avLst/>
              <a:gdLst/>
              <a:ahLst/>
              <a:cxnLst/>
              <a:rect l="l" t="t" r="r" b="b"/>
              <a:pathLst>
                <a:path w="38100" h="510019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081143"/>
                  </a:lnTo>
                  <a:cubicBezTo>
                    <a:pt x="38100" y="5091684"/>
                    <a:pt x="29591" y="5100193"/>
                    <a:pt x="19050" y="5100193"/>
                  </a:cubicBezTo>
                  <a:cubicBezTo>
                    <a:pt x="8509" y="5100193"/>
                    <a:pt x="0" y="5091684"/>
                    <a:pt x="0" y="5081143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96541" y="2413844"/>
            <a:ext cx="8218885" cy="1681311"/>
            <a:chOff x="0" y="0"/>
            <a:chExt cx="10958513" cy="2241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58449" cy="2241677"/>
            </a:xfrm>
            <a:custGeom>
              <a:avLst/>
              <a:gdLst/>
              <a:ahLst/>
              <a:cxnLst/>
              <a:rect l="l" t="t" r="r" b="b"/>
              <a:pathLst>
                <a:path w="10958449" h="2241677">
                  <a:moveTo>
                    <a:pt x="0" y="46228"/>
                  </a:moveTo>
                  <a:cubicBezTo>
                    <a:pt x="0" y="20701"/>
                    <a:pt x="20701" y="0"/>
                    <a:pt x="46228" y="0"/>
                  </a:cubicBezTo>
                  <a:lnTo>
                    <a:pt x="10912221" y="0"/>
                  </a:lnTo>
                  <a:cubicBezTo>
                    <a:pt x="10937748" y="0"/>
                    <a:pt x="10958449" y="20701"/>
                    <a:pt x="10958449" y="46228"/>
                  </a:cubicBezTo>
                  <a:lnTo>
                    <a:pt x="10958449" y="2195449"/>
                  </a:lnTo>
                  <a:cubicBezTo>
                    <a:pt x="10958449" y="2220976"/>
                    <a:pt x="10937748" y="2241677"/>
                    <a:pt x="10912221" y="2241677"/>
                  </a:cubicBezTo>
                  <a:lnTo>
                    <a:pt x="46228" y="2241677"/>
                  </a:lnTo>
                  <a:cubicBezTo>
                    <a:pt x="20701" y="2241677"/>
                    <a:pt x="0" y="2220976"/>
                    <a:pt x="0" y="2195449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251698" y="2635597"/>
            <a:ext cx="3632448" cy="34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Performance-Based Bonuses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820" y="3066752"/>
            <a:ext cx="7756326" cy="7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1874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Offer performance-based bonuses or housing allowances for teachers in schools that consistently meet infrastructure and sanitation standards.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72575" y="4557712"/>
            <a:ext cx="8218885" cy="1681311"/>
            <a:chOff x="0" y="0"/>
            <a:chExt cx="10958513" cy="22417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58576" cy="2241804"/>
            </a:xfrm>
            <a:custGeom>
              <a:avLst/>
              <a:gdLst/>
              <a:ahLst/>
              <a:cxnLst/>
              <a:rect l="l" t="t" r="r" b="b"/>
              <a:pathLst>
                <a:path w="10958576" h="2241804">
                  <a:moveTo>
                    <a:pt x="0" y="0"/>
                  </a:moveTo>
                  <a:lnTo>
                    <a:pt x="10958576" y="0"/>
                  </a:lnTo>
                  <a:lnTo>
                    <a:pt x="10958576" y="2241804"/>
                  </a:lnTo>
                  <a:lnTo>
                    <a:pt x="0" y="2241804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03854" y="4779466"/>
            <a:ext cx="553134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dirty="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Parent–Teacher Appreciation Fund (PTAF)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3854" y="5210621"/>
            <a:ext cx="7756326" cy="7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874">
                <a:solidFill>
                  <a:srgbClr val="3A36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Establish a voluntary, transparent, and community-managed system where parents can contribute funds to recognize and support teachers.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992589" y="6649790"/>
            <a:ext cx="4058841" cy="2775348"/>
            <a:chOff x="0" y="0"/>
            <a:chExt cx="5411788" cy="370046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5411851" cy="3700526"/>
            </a:xfrm>
            <a:custGeom>
              <a:avLst/>
              <a:gdLst/>
              <a:ahLst/>
              <a:cxnLst/>
              <a:rect l="l" t="t" r="r" b="b"/>
              <a:pathLst>
                <a:path w="5411851" h="3700526">
                  <a:moveTo>
                    <a:pt x="0" y="0"/>
                  </a:moveTo>
                  <a:lnTo>
                    <a:pt x="5411851" y="0"/>
                  </a:lnTo>
                  <a:lnTo>
                    <a:pt x="5411851" y="3700526"/>
                  </a:lnTo>
                  <a:lnTo>
                    <a:pt x="0" y="3700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" r="-48" b="1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36422" y="6649790"/>
            <a:ext cx="4058841" cy="2775348"/>
            <a:chOff x="0" y="0"/>
            <a:chExt cx="5411788" cy="3700463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5411851" cy="3700526"/>
            </a:xfrm>
            <a:custGeom>
              <a:avLst/>
              <a:gdLst/>
              <a:ahLst/>
              <a:cxnLst/>
              <a:rect l="l" t="t" r="r" b="b"/>
              <a:pathLst>
                <a:path w="5411851" h="3700526">
                  <a:moveTo>
                    <a:pt x="0" y="0"/>
                  </a:moveTo>
                  <a:lnTo>
                    <a:pt x="5411851" y="0"/>
                  </a:lnTo>
                  <a:lnTo>
                    <a:pt x="5411851" y="3700526"/>
                  </a:lnTo>
                  <a:lnTo>
                    <a:pt x="0" y="3700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" r="-48" b="1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" r="-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35000" y="3307259"/>
            <a:ext cx="9802764" cy="88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Analysis Prompt-6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5000" y="5409160"/>
            <a:ext cx="9802764" cy="9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How do household income, parental education, and employment status relate to student enrolment and dropout rates?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1685" y="3058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8200" y="860821"/>
            <a:ext cx="8885336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Modeling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21211"/>
            <a:ext cx="531762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550741"/>
            <a:ext cx="5245447" cy="38100"/>
            <a:chOff x="0" y="0"/>
            <a:chExt cx="6993930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749576"/>
            <a:ext cx="463316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Dropout Rate Calculation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286399"/>
            <a:ext cx="5245447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Computed district-wise dropout rates using UDISE enrollment data across two years (Class 8→9, Class 10→11).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1202" y="3021211"/>
            <a:ext cx="567006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21202" y="3550741"/>
            <a:ext cx="5245447" cy="38100"/>
            <a:chOff x="0" y="0"/>
            <a:chExt cx="6993930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521202" y="3749576"/>
            <a:ext cx="409545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Educational Indicators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1202" y="4286399"/>
            <a:ext cx="5245447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Derived key metrics: Pupil-Teacher Ratio, toilet availability, electricity, and library access from school data.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50166" y="3021211"/>
            <a:ext cx="531762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50166" y="3550741"/>
            <a:ext cx="5245447" cy="38100"/>
            <a:chOff x="0" y="0"/>
            <a:chExt cx="6993930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050166" y="374957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Social Integration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50166" y="4286399"/>
            <a:ext cx="5245447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Integrated NFHS indicators including female literacy, early marriage rates, and sanitation access.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6152852"/>
            <a:ext cx="531762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238" y="6682382"/>
            <a:ext cx="8009930" cy="38100"/>
            <a:chOff x="0" y="0"/>
            <a:chExt cx="10679907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92238" y="688121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Statistical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7418040"/>
            <a:ext cx="8009930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Applied Random Forest regression and correlation analysis to identify influential factors.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5684" y="6152852"/>
            <a:ext cx="437851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85685" y="6682382"/>
            <a:ext cx="8009930" cy="38100"/>
            <a:chOff x="0" y="0"/>
            <a:chExt cx="10679907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285685" y="688121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Visualization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5685" y="7341840"/>
            <a:ext cx="8009930" cy="162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224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Developed interactive web-based visualization dashboards using React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84669" y="552766"/>
            <a:ext cx="2676525" cy="3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Datasets Used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82652" y="1057409"/>
            <a:ext cx="7417262" cy="170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7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UDISE :</a:t>
            </a:r>
          </a:p>
          <a:p>
            <a:pPr algn="l">
              <a:lnSpc>
                <a:spcPts val="2100"/>
              </a:lnSpc>
            </a:pPr>
            <a:r>
              <a:rPr lang="en-US" sz="1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100_prof1.csv –  School profiles.</a:t>
            </a:r>
          </a:p>
          <a:p>
            <a:pPr algn="l">
              <a:lnSpc>
                <a:spcPts val="2100"/>
              </a:lnSpc>
            </a:pPr>
            <a:r>
              <a:rPr lang="en-US" sz="1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100_enr1.csv – Enrolment data.</a:t>
            </a:r>
          </a:p>
          <a:p>
            <a:pPr algn="l">
              <a:lnSpc>
                <a:spcPts val="2100"/>
              </a:lnSpc>
            </a:pPr>
            <a:r>
              <a:rPr lang="en-US" sz="1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100_tch.csv – Teacher information.</a:t>
            </a:r>
          </a:p>
          <a:p>
            <a:pPr algn="l">
              <a:lnSpc>
                <a:spcPts val="2100"/>
              </a:lnSpc>
            </a:pPr>
            <a:r>
              <a:rPr lang="en-US" sz="1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100_fac.csv – School infrastructure details.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468940" y="995361"/>
            <a:ext cx="4527947" cy="54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3373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Indicator Categories</a:t>
            </a:r>
          </a:p>
        </p:txBody>
      </p:sp>
      <p:sp>
        <p:nvSpPr>
          <p:cNvPr id="9" name="Freeform 9"/>
          <p:cNvSpPr/>
          <p:nvPr/>
        </p:nvSpPr>
        <p:spPr>
          <a:xfrm>
            <a:off x="7464177" y="1835944"/>
            <a:ext cx="10217658" cy="1731930"/>
          </a:xfrm>
          <a:custGeom>
            <a:avLst/>
            <a:gdLst/>
            <a:ahLst/>
            <a:cxnLst/>
            <a:rect l="l" t="t" r="r" b="b"/>
            <a:pathLst>
              <a:path w="10217658" h="1731930">
                <a:moveTo>
                  <a:pt x="0" y="0"/>
                </a:moveTo>
                <a:lnTo>
                  <a:pt x="10217659" y="0"/>
                </a:lnTo>
                <a:lnTo>
                  <a:pt x="10217659" y="1731930"/>
                </a:lnTo>
                <a:lnTo>
                  <a:pt x="0" y="173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652891" y="2024657"/>
            <a:ext cx="523590" cy="523590"/>
            <a:chOff x="0" y="0"/>
            <a:chExt cx="698119" cy="6981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348996"/>
                  </a:moveTo>
                  <a:cubicBezTo>
                    <a:pt x="0" y="156337"/>
                    <a:pt x="156337" y="0"/>
                    <a:pt x="348996" y="0"/>
                  </a:cubicBezTo>
                  <a:cubicBezTo>
                    <a:pt x="541655" y="0"/>
                    <a:pt x="698119" y="156337"/>
                    <a:pt x="698119" y="348996"/>
                  </a:cubicBezTo>
                  <a:cubicBezTo>
                    <a:pt x="698119" y="541655"/>
                    <a:pt x="541782" y="698119"/>
                    <a:pt x="348996" y="698119"/>
                  </a:cubicBezTo>
                  <a:cubicBezTo>
                    <a:pt x="156210" y="698119"/>
                    <a:pt x="0" y="541782"/>
                    <a:pt x="0" y="348996"/>
                  </a:cubicBez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796807" y="2168575"/>
            <a:ext cx="235595" cy="235595"/>
          </a:xfrm>
          <a:custGeom>
            <a:avLst/>
            <a:gdLst/>
            <a:ahLst/>
            <a:cxnLst/>
            <a:rect l="l" t="t" r="r" b="b"/>
            <a:pathLst>
              <a:path w="235595" h="235595">
                <a:moveTo>
                  <a:pt x="0" y="0"/>
                </a:moveTo>
                <a:lnTo>
                  <a:pt x="235595" y="0"/>
                </a:lnTo>
                <a:lnTo>
                  <a:pt x="235595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52891" y="2741711"/>
            <a:ext cx="4158109" cy="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Educational Environment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52891" y="3014216"/>
            <a:ext cx="9840217" cy="30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Pupil-Teacher Ratio, school facilities (toilets, library, electricity) reflect learning quality and teacher attention.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464177" y="3732759"/>
            <a:ext cx="10217658" cy="1731930"/>
          </a:xfrm>
          <a:custGeom>
            <a:avLst/>
            <a:gdLst/>
            <a:ahLst/>
            <a:cxnLst/>
            <a:rect l="l" t="t" r="r" b="b"/>
            <a:pathLst>
              <a:path w="10217658" h="1731930">
                <a:moveTo>
                  <a:pt x="0" y="0"/>
                </a:moveTo>
                <a:lnTo>
                  <a:pt x="10217659" y="0"/>
                </a:lnTo>
                <a:lnTo>
                  <a:pt x="10217659" y="1731930"/>
                </a:lnTo>
                <a:lnTo>
                  <a:pt x="0" y="173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652891" y="3921472"/>
            <a:ext cx="523590" cy="523590"/>
            <a:chOff x="0" y="0"/>
            <a:chExt cx="698119" cy="6981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348996"/>
                  </a:moveTo>
                  <a:cubicBezTo>
                    <a:pt x="0" y="156337"/>
                    <a:pt x="156337" y="0"/>
                    <a:pt x="348996" y="0"/>
                  </a:cubicBezTo>
                  <a:cubicBezTo>
                    <a:pt x="541655" y="0"/>
                    <a:pt x="698119" y="156337"/>
                    <a:pt x="698119" y="348996"/>
                  </a:cubicBezTo>
                  <a:cubicBezTo>
                    <a:pt x="698119" y="541655"/>
                    <a:pt x="541782" y="698119"/>
                    <a:pt x="348996" y="698119"/>
                  </a:cubicBezTo>
                  <a:cubicBezTo>
                    <a:pt x="156210" y="698119"/>
                    <a:pt x="0" y="541782"/>
                    <a:pt x="0" y="348996"/>
                  </a:cubicBez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7796807" y="4065390"/>
            <a:ext cx="235595" cy="235595"/>
          </a:xfrm>
          <a:custGeom>
            <a:avLst/>
            <a:gdLst/>
            <a:ahLst/>
            <a:cxnLst/>
            <a:rect l="l" t="t" r="r" b="b"/>
            <a:pathLst>
              <a:path w="235595" h="235595">
                <a:moveTo>
                  <a:pt x="0" y="0"/>
                </a:moveTo>
                <a:lnTo>
                  <a:pt x="235595" y="0"/>
                </a:lnTo>
                <a:lnTo>
                  <a:pt x="235595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000" r="-1200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652891" y="4638526"/>
            <a:ext cx="2710309" cy="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Parental Education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52891" y="4920555"/>
            <a:ext cx="9840217" cy="30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 literacy and women with 10+ years schooling influence children's educational prioritization.</a:t>
            </a:r>
          </a:p>
        </p:txBody>
      </p:sp>
      <p:sp>
        <p:nvSpPr>
          <p:cNvPr id="21" name="Freeform 21"/>
          <p:cNvSpPr/>
          <p:nvPr/>
        </p:nvSpPr>
        <p:spPr>
          <a:xfrm>
            <a:off x="7464177" y="5629571"/>
            <a:ext cx="10217658" cy="1731930"/>
          </a:xfrm>
          <a:custGeom>
            <a:avLst/>
            <a:gdLst/>
            <a:ahLst/>
            <a:cxnLst/>
            <a:rect l="l" t="t" r="r" b="b"/>
            <a:pathLst>
              <a:path w="10217658" h="1731930">
                <a:moveTo>
                  <a:pt x="0" y="0"/>
                </a:moveTo>
                <a:lnTo>
                  <a:pt x="10217659" y="0"/>
                </a:lnTo>
                <a:lnTo>
                  <a:pt x="10217659" y="1731931"/>
                </a:lnTo>
                <a:lnTo>
                  <a:pt x="0" y="1731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652891" y="5818286"/>
            <a:ext cx="523590" cy="523590"/>
            <a:chOff x="0" y="0"/>
            <a:chExt cx="698119" cy="6981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348996"/>
                  </a:moveTo>
                  <a:cubicBezTo>
                    <a:pt x="0" y="156337"/>
                    <a:pt x="156337" y="0"/>
                    <a:pt x="348996" y="0"/>
                  </a:cubicBezTo>
                  <a:cubicBezTo>
                    <a:pt x="541655" y="0"/>
                    <a:pt x="698119" y="156337"/>
                    <a:pt x="698119" y="348996"/>
                  </a:cubicBezTo>
                  <a:cubicBezTo>
                    <a:pt x="698119" y="541655"/>
                    <a:pt x="541782" y="698119"/>
                    <a:pt x="348996" y="698119"/>
                  </a:cubicBezTo>
                  <a:cubicBezTo>
                    <a:pt x="156210" y="698119"/>
                    <a:pt x="0" y="541782"/>
                    <a:pt x="0" y="348996"/>
                  </a:cubicBez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796807" y="5962205"/>
            <a:ext cx="235595" cy="235595"/>
          </a:xfrm>
          <a:custGeom>
            <a:avLst/>
            <a:gdLst/>
            <a:ahLst/>
            <a:cxnLst/>
            <a:rect l="l" t="t" r="r" b="b"/>
            <a:pathLst>
              <a:path w="235595" h="235595">
                <a:moveTo>
                  <a:pt x="0" y="0"/>
                </a:moveTo>
                <a:lnTo>
                  <a:pt x="235595" y="0"/>
                </a:lnTo>
                <a:lnTo>
                  <a:pt x="235595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000" r="-600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652891" y="6535341"/>
            <a:ext cx="3091309" cy="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Household Wealth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52891" y="6817370"/>
            <a:ext cx="9840217" cy="30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Access to electricity, sanitation, and safe water indicates economic capacity to support schooling.</a:t>
            </a:r>
          </a:p>
        </p:txBody>
      </p:sp>
      <p:sp>
        <p:nvSpPr>
          <p:cNvPr id="27" name="Freeform 27"/>
          <p:cNvSpPr/>
          <p:nvPr/>
        </p:nvSpPr>
        <p:spPr>
          <a:xfrm>
            <a:off x="7464177" y="7526388"/>
            <a:ext cx="10217658" cy="1731930"/>
          </a:xfrm>
          <a:custGeom>
            <a:avLst/>
            <a:gdLst/>
            <a:ahLst/>
            <a:cxnLst/>
            <a:rect l="l" t="t" r="r" b="b"/>
            <a:pathLst>
              <a:path w="10217658" h="1731930">
                <a:moveTo>
                  <a:pt x="0" y="0"/>
                </a:moveTo>
                <a:lnTo>
                  <a:pt x="10217659" y="0"/>
                </a:lnTo>
                <a:lnTo>
                  <a:pt x="10217659" y="1731930"/>
                </a:lnTo>
                <a:lnTo>
                  <a:pt x="0" y="173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652891" y="7715101"/>
            <a:ext cx="523590" cy="523590"/>
            <a:chOff x="0" y="0"/>
            <a:chExt cx="698119" cy="6981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348996"/>
                  </a:moveTo>
                  <a:cubicBezTo>
                    <a:pt x="0" y="156337"/>
                    <a:pt x="156337" y="0"/>
                    <a:pt x="348996" y="0"/>
                  </a:cubicBezTo>
                  <a:cubicBezTo>
                    <a:pt x="541655" y="0"/>
                    <a:pt x="698119" y="156337"/>
                    <a:pt x="698119" y="348996"/>
                  </a:cubicBezTo>
                  <a:cubicBezTo>
                    <a:pt x="698119" y="541655"/>
                    <a:pt x="541782" y="698119"/>
                    <a:pt x="348996" y="698119"/>
                  </a:cubicBezTo>
                  <a:cubicBezTo>
                    <a:pt x="156210" y="698119"/>
                    <a:pt x="0" y="541782"/>
                    <a:pt x="0" y="348996"/>
                  </a:cubicBezTo>
                  <a:close/>
                </a:path>
              </a:pathLst>
            </a:custGeom>
            <a:solidFill>
              <a:srgbClr val="B88E23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7796807" y="7859017"/>
            <a:ext cx="235595" cy="235595"/>
          </a:xfrm>
          <a:custGeom>
            <a:avLst/>
            <a:gdLst/>
            <a:ahLst/>
            <a:cxnLst/>
            <a:rect l="l" t="t" r="r" b="b"/>
            <a:pathLst>
              <a:path w="235595" h="235595">
                <a:moveTo>
                  <a:pt x="0" y="0"/>
                </a:moveTo>
                <a:lnTo>
                  <a:pt x="235595" y="0"/>
                </a:lnTo>
                <a:lnTo>
                  <a:pt x="235595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6000" b="-16000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652891" y="8432155"/>
            <a:ext cx="2181969" cy="2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Social Factors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52891" y="8714185"/>
            <a:ext cx="9840217" cy="30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Early marriage, teen pregnancy, and family planning awareness directly impact school continuation.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" r="-8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9" y="3431381"/>
            <a:ext cx="7088237" cy="88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Assumption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439" y="4928146"/>
            <a:ext cx="9020324" cy="14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District-level averages represent broad local conditions influencing school continuation decisions. While individual variation exists, patterns at scale identify where interventions are most needed.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2238" y="4799709"/>
            <a:ext cx="38100" cy="1998726"/>
            <a:chOff x="0" y="0"/>
            <a:chExt cx="50800" cy="26649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" cy="2664968"/>
            </a:xfrm>
            <a:custGeom>
              <a:avLst/>
              <a:gdLst/>
              <a:ahLst/>
              <a:cxnLst/>
              <a:rect l="l" t="t" r="r" b="b"/>
              <a:pathLst>
                <a:path w="50800" h="2664968">
                  <a:moveTo>
                    <a:pt x="0" y="0"/>
                  </a:moveTo>
                  <a:lnTo>
                    <a:pt x="50800" y="0"/>
                  </a:lnTo>
                  <a:lnTo>
                    <a:pt x="50800" y="2664968"/>
                  </a:lnTo>
                  <a:lnTo>
                    <a:pt x="0" y="2664968"/>
                  </a:lnTo>
                  <a:close/>
                </a:path>
              </a:pathLst>
            </a:custGeom>
            <a:solidFill>
              <a:srgbClr val="B88E23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92570" y="441684"/>
            <a:ext cx="9445526" cy="178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 Predictor: Parental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9569" y="2548348"/>
            <a:ext cx="4252912" cy="52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Challenge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6180" y="3311359"/>
            <a:ext cx="5359709" cy="704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analysis finds that districts with higher female education levels and stronger school infrastructure — especially electricity, libraries, and adequate teacher availability — record better student retention outcomes.</a:t>
            </a:r>
          </a:p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women complete over 10 years of schooling, it has a lasting impact, as educated mothers prioritize and sustain their children’s education.</a:t>
            </a:r>
          </a:p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Lower pupil–teacher ratios further enhance classroom attention and reduce dropouts.</a:t>
            </a:r>
          </a:p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However, limited access to electricity and libraries continues to restrict learning continuity.</a:t>
            </a:r>
          </a:p>
          <a:p>
            <a:pPr algn="l">
              <a:lnSpc>
                <a:spcPts val="3562"/>
              </a:lnSpc>
            </a:pPr>
            <a:endParaRPr lang="en-US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75028" y="2548346"/>
            <a:ext cx="3363069" cy="52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Policy Action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09291" y="3285507"/>
            <a:ext cx="4710597" cy="611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1.Enhance Women’s Education and Community Awareness: Expand programs promoting girls’ secondary completion and adult women’s education, as higher maternal schooling strongly predicts better student retention.</a:t>
            </a:r>
          </a:p>
          <a:p>
            <a:pPr algn="l">
              <a:lnSpc>
                <a:spcPts val="3562"/>
              </a:lnSpc>
            </a:pPr>
            <a:r>
              <a:rPr lang="en-US" sz="20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2.Strengthen School Infrastructure and Staffing: Prioritize teacher recruitment and balanced deployment alongside universal electrification and library access in schools to improve learning environments and sustain enrolment.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6942693" cy="10287039"/>
            <a:chOff x="0" y="0"/>
            <a:chExt cx="9256923" cy="1371605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256903" cy="13716000"/>
            </a:xfrm>
            <a:custGeom>
              <a:avLst/>
              <a:gdLst/>
              <a:ahLst/>
              <a:cxnLst/>
              <a:rect l="l" t="t" r="r" b="b"/>
              <a:pathLst>
                <a:path w="9256903" h="13716000">
                  <a:moveTo>
                    <a:pt x="0" y="0"/>
                  </a:moveTo>
                  <a:lnTo>
                    <a:pt x="9256903" y="0"/>
                  </a:lnTo>
                  <a:lnTo>
                    <a:pt x="925690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85" r="-24085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32216" y="649189"/>
            <a:ext cx="9681568" cy="155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Social Vulnerabilities Impact Girls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32216" y="2623096"/>
            <a:ext cx="1248823" cy="1838325"/>
            <a:chOff x="0" y="0"/>
            <a:chExt cx="1665097" cy="24511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665097" cy="2451100"/>
            </a:xfrm>
            <a:custGeom>
              <a:avLst/>
              <a:gdLst/>
              <a:ahLst/>
              <a:cxnLst/>
              <a:rect l="l" t="t" r="r" b="b"/>
              <a:pathLst>
                <a:path w="1665097" h="2451100">
                  <a:moveTo>
                    <a:pt x="0" y="0"/>
                  </a:moveTo>
                  <a:lnTo>
                    <a:pt x="1665097" y="0"/>
                  </a:lnTo>
                  <a:lnTo>
                    <a:pt x="1665097" y="2451100"/>
                  </a:lnTo>
                  <a:lnTo>
                    <a:pt x="0" y="2451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" r="-12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230766" y="2853780"/>
            <a:ext cx="3122116" cy="39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Early Marriage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0766" y="3279427"/>
            <a:ext cx="8183016" cy="83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Positive correlation between early marriage rates and dropout across districts.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32216" y="4461421"/>
            <a:ext cx="1248823" cy="1498568"/>
            <a:chOff x="0" y="0"/>
            <a:chExt cx="1665097" cy="1998091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665097" cy="1998091"/>
            </a:xfrm>
            <a:custGeom>
              <a:avLst/>
              <a:gdLst/>
              <a:ahLst/>
              <a:cxnLst/>
              <a:rect l="l" t="t" r="r" b="b"/>
              <a:pathLst>
                <a:path w="1665097" h="1998091">
                  <a:moveTo>
                    <a:pt x="0" y="0"/>
                  </a:moveTo>
                  <a:lnTo>
                    <a:pt x="1665097" y="0"/>
                  </a:lnTo>
                  <a:lnTo>
                    <a:pt x="1665097" y="1998091"/>
                  </a:lnTo>
                  <a:lnTo>
                    <a:pt x="0" y="199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8" r="-15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230766" y="4692105"/>
            <a:ext cx="3122116" cy="39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Teen Pregnancy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0766" y="5117752"/>
            <a:ext cx="8183016" cy="43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Directly interrupts schooling, especially for adolescent girls.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32216" y="5959971"/>
            <a:ext cx="1248823" cy="1498568"/>
            <a:chOff x="0" y="0"/>
            <a:chExt cx="1665097" cy="1998091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665097" cy="1998091"/>
            </a:xfrm>
            <a:custGeom>
              <a:avLst/>
              <a:gdLst/>
              <a:ahLst/>
              <a:cxnLst/>
              <a:rect l="l" t="t" r="r" b="b"/>
              <a:pathLst>
                <a:path w="1665097" h="1998091">
                  <a:moveTo>
                    <a:pt x="0" y="0"/>
                  </a:moveTo>
                  <a:lnTo>
                    <a:pt x="1665097" y="0"/>
                  </a:lnTo>
                  <a:lnTo>
                    <a:pt x="1665097" y="1998091"/>
                  </a:lnTo>
                  <a:lnTo>
                    <a:pt x="0" y="1998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8" r="-15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230766" y="6190656"/>
            <a:ext cx="3122116" cy="39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School Exit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30766" y="6616305"/>
            <a:ext cx="8183016" cy="43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Social pressures force permanent departure from education system.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32216" y="7739509"/>
            <a:ext cx="9681496" cy="1860042"/>
            <a:chOff x="0" y="0"/>
            <a:chExt cx="12908661" cy="24800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08661" cy="2480056"/>
            </a:xfrm>
            <a:custGeom>
              <a:avLst/>
              <a:gdLst/>
              <a:ahLst/>
              <a:cxnLst/>
              <a:rect l="l" t="t" r="r" b="b"/>
              <a:pathLst>
                <a:path w="12908661" h="2480056">
                  <a:moveTo>
                    <a:pt x="0" y="139827"/>
                  </a:moveTo>
                  <a:cubicBezTo>
                    <a:pt x="0" y="62611"/>
                    <a:pt x="62611" y="0"/>
                    <a:pt x="139827" y="0"/>
                  </a:cubicBezTo>
                  <a:lnTo>
                    <a:pt x="12768834" y="0"/>
                  </a:lnTo>
                  <a:cubicBezTo>
                    <a:pt x="12846050" y="0"/>
                    <a:pt x="12908661" y="62611"/>
                    <a:pt x="12908661" y="139827"/>
                  </a:cubicBezTo>
                  <a:lnTo>
                    <a:pt x="12908661" y="2340229"/>
                  </a:lnTo>
                  <a:cubicBezTo>
                    <a:pt x="12908661" y="2417445"/>
                    <a:pt x="12846050" y="2480056"/>
                    <a:pt x="12768834" y="2480056"/>
                  </a:cubicBezTo>
                  <a:lnTo>
                    <a:pt x="139827" y="2480056"/>
                  </a:lnTo>
                  <a:cubicBezTo>
                    <a:pt x="62611" y="2480056"/>
                    <a:pt x="0" y="2417445"/>
                    <a:pt x="0" y="2340229"/>
                  </a:cubicBezTo>
                  <a:close/>
                </a:path>
              </a:pathLst>
            </a:custGeom>
            <a:solidFill>
              <a:srgbClr val="F3E4B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981951" y="8109197"/>
            <a:ext cx="312135" cy="249746"/>
            <a:chOff x="0" y="0"/>
            <a:chExt cx="416179" cy="332994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16179" cy="332994"/>
            </a:xfrm>
            <a:custGeom>
              <a:avLst/>
              <a:gdLst/>
              <a:ahLst/>
              <a:cxnLst/>
              <a:rect l="l" t="t" r="r" b="b"/>
              <a:pathLst>
                <a:path w="416179" h="332994">
                  <a:moveTo>
                    <a:pt x="0" y="0"/>
                  </a:moveTo>
                  <a:lnTo>
                    <a:pt x="416179" y="0"/>
                  </a:lnTo>
                  <a:lnTo>
                    <a:pt x="416179" y="332994"/>
                  </a:lnTo>
                  <a:lnTo>
                    <a:pt x="0" y="33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8543776" y="7918251"/>
            <a:ext cx="8620274" cy="123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Recommendation:</a:t>
            </a:r>
            <a:r>
              <a:rPr lang="en-US" sz="19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Strengthen adolescent education programs and enforce early marriage prevention campaigns through community outreach.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9" y="1657796"/>
            <a:ext cx="8036867" cy="88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Infrastructure Matters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9" y="3576340"/>
            <a:ext cx="5198269" cy="8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275" y="4561286"/>
            <a:ext cx="3544044" cy="4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Electricity Access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9" y="5021909"/>
            <a:ext cx="5198269" cy="98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Districts with better electricity access show lower dropout rates.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866" y="3576340"/>
            <a:ext cx="5198269" cy="8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1904" y="4561286"/>
            <a:ext cx="3544044" cy="4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Sanitation Facilities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44866" y="5021909"/>
            <a:ext cx="5198269" cy="98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Proper toilets, especially for girls, significantly reduce dropout risk.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7495" y="3576340"/>
            <a:ext cx="5198269" cy="81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💧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4534" y="4561286"/>
            <a:ext cx="3544044" cy="44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Safe Water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97495" y="5021909"/>
            <a:ext cx="5198269" cy="14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Access to clean water indicates household stability supporting education.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6701731"/>
            <a:ext cx="16303526" cy="98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Better household infrastructure creates conditions where families can prioritize consistent school attendance over immediate survival needs.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7927926"/>
            <a:ext cx="16303526" cy="524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54240"/>
                </a:solidFill>
                <a:latin typeface="DM Sans Bold"/>
                <a:ea typeface="DM Sans Bold"/>
                <a:cs typeface="DM Sans Bold"/>
                <a:sym typeface="DM Sans Bold"/>
              </a:rPr>
              <a:t>Policy Priority:</a:t>
            </a: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Link education outcomes to rural infrastructure schemes including toilets, electrification, and school repairs.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3235" y="877341"/>
            <a:ext cx="8510588" cy="57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Policy Recommendations Summary</a:t>
            </a:r>
          </a:p>
        </p:txBody>
      </p:sp>
      <p:sp>
        <p:nvSpPr>
          <p:cNvPr id="7" name="Freeform 7"/>
          <p:cNvSpPr/>
          <p:nvPr/>
        </p:nvSpPr>
        <p:spPr>
          <a:xfrm>
            <a:off x="633710" y="1847554"/>
            <a:ext cx="8428101" cy="1961293"/>
          </a:xfrm>
          <a:custGeom>
            <a:avLst/>
            <a:gdLst/>
            <a:ahLst/>
            <a:cxnLst/>
            <a:rect l="l" t="t" r="r" b="b"/>
            <a:pathLst>
              <a:path w="8428101" h="1961293">
                <a:moveTo>
                  <a:pt x="0" y="0"/>
                </a:moveTo>
                <a:lnTo>
                  <a:pt x="8428101" y="0"/>
                </a:lnTo>
                <a:lnTo>
                  <a:pt x="8428101" y="1961292"/>
                </a:lnTo>
                <a:lnTo>
                  <a:pt x="0" y="196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2285" y="1876127"/>
            <a:ext cx="8370760" cy="551212"/>
            <a:chOff x="0" y="0"/>
            <a:chExt cx="11161014" cy="7349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61014" cy="734949"/>
            </a:xfrm>
            <a:custGeom>
              <a:avLst/>
              <a:gdLst/>
              <a:ahLst/>
              <a:cxnLst/>
              <a:rect l="l" t="t" r="r" b="b"/>
              <a:pathLst>
                <a:path w="11161014" h="734949">
                  <a:moveTo>
                    <a:pt x="0" y="72390"/>
                  </a:moveTo>
                  <a:cubicBezTo>
                    <a:pt x="0" y="32385"/>
                    <a:pt x="32385" y="0"/>
                    <a:pt x="72390" y="0"/>
                  </a:cubicBezTo>
                  <a:lnTo>
                    <a:pt x="11088624" y="0"/>
                  </a:lnTo>
                  <a:cubicBezTo>
                    <a:pt x="11128629" y="0"/>
                    <a:pt x="11161014" y="32385"/>
                    <a:pt x="11161014" y="72390"/>
                  </a:cubicBezTo>
                  <a:lnTo>
                    <a:pt x="11161014" y="662559"/>
                  </a:lnTo>
                  <a:cubicBezTo>
                    <a:pt x="11161014" y="702564"/>
                    <a:pt x="11128629" y="734949"/>
                    <a:pt x="11088624" y="734949"/>
                  </a:cubicBezTo>
                  <a:lnTo>
                    <a:pt x="72390" y="734949"/>
                  </a:lnTo>
                  <a:cubicBezTo>
                    <a:pt x="32385" y="734949"/>
                    <a:pt x="0" y="702564"/>
                    <a:pt x="0" y="662559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709815" y="2050851"/>
            <a:ext cx="275630" cy="23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5939" y="2611041"/>
            <a:ext cx="3344352" cy="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8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Teacher Recruitment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622" y="3019639"/>
            <a:ext cx="8361200" cy="61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Prioritize hiring in high-PTR districts and implement digital teaching support systems.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26302" y="1847554"/>
            <a:ext cx="8428101" cy="1961293"/>
          </a:xfrm>
          <a:custGeom>
            <a:avLst/>
            <a:gdLst/>
            <a:ahLst/>
            <a:cxnLst/>
            <a:rect l="l" t="t" r="r" b="b"/>
            <a:pathLst>
              <a:path w="8428101" h="1961293">
                <a:moveTo>
                  <a:pt x="0" y="0"/>
                </a:moveTo>
                <a:lnTo>
                  <a:pt x="8428101" y="0"/>
                </a:lnTo>
                <a:lnTo>
                  <a:pt x="8428101" y="1961292"/>
                </a:lnTo>
                <a:lnTo>
                  <a:pt x="0" y="196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254879" y="1876127"/>
            <a:ext cx="8370760" cy="551212"/>
            <a:chOff x="0" y="0"/>
            <a:chExt cx="11161014" cy="7349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61014" cy="734949"/>
            </a:xfrm>
            <a:custGeom>
              <a:avLst/>
              <a:gdLst/>
              <a:ahLst/>
              <a:cxnLst/>
              <a:rect l="l" t="t" r="r" b="b"/>
              <a:pathLst>
                <a:path w="11161014" h="734949">
                  <a:moveTo>
                    <a:pt x="0" y="72390"/>
                  </a:moveTo>
                  <a:cubicBezTo>
                    <a:pt x="0" y="32385"/>
                    <a:pt x="32385" y="0"/>
                    <a:pt x="72390" y="0"/>
                  </a:cubicBezTo>
                  <a:lnTo>
                    <a:pt x="11088624" y="0"/>
                  </a:lnTo>
                  <a:cubicBezTo>
                    <a:pt x="11128629" y="0"/>
                    <a:pt x="11161014" y="32385"/>
                    <a:pt x="11161014" y="72390"/>
                  </a:cubicBezTo>
                  <a:lnTo>
                    <a:pt x="11161014" y="662559"/>
                  </a:lnTo>
                  <a:cubicBezTo>
                    <a:pt x="11161014" y="702564"/>
                    <a:pt x="11128629" y="734949"/>
                    <a:pt x="11088624" y="734949"/>
                  </a:cubicBezTo>
                  <a:lnTo>
                    <a:pt x="72390" y="734949"/>
                  </a:lnTo>
                  <a:cubicBezTo>
                    <a:pt x="32385" y="734949"/>
                    <a:pt x="0" y="702564"/>
                    <a:pt x="0" y="662559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302406" y="2050851"/>
            <a:ext cx="275630" cy="23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8530" y="2611041"/>
            <a:ext cx="3863875" cy="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8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Girls' Education Protection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8531" y="2932211"/>
            <a:ext cx="8003530" cy="61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Strengthen adolescent programs and enforce early marriage prevention through community engagement.</a:t>
            </a:r>
          </a:p>
        </p:txBody>
      </p:sp>
      <p:sp>
        <p:nvSpPr>
          <p:cNvPr id="19" name="Freeform 19"/>
          <p:cNvSpPr/>
          <p:nvPr/>
        </p:nvSpPr>
        <p:spPr>
          <a:xfrm>
            <a:off x="633710" y="3973414"/>
            <a:ext cx="8428101" cy="1961293"/>
          </a:xfrm>
          <a:custGeom>
            <a:avLst/>
            <a:gdLst/>
            <a:ahLst/>
            <a:cxnLst/>
            <a:rect l="l" t="t" r="r" b="b"/>
            <a:pathLst>
              <a:path w="8428101" h="1961293">
                <a:moveTo>
                  <a:pt x="0" y="0"/>
                </a:moveTo>
                <a:lnTo>
                  <a:pt x="8428101" y="0"/>
                </a:lnTo>
                <a:lnTo>
                  <a:pt x="8428101" y="1961292"/>
                </a:lnTo>
                <a:lnTo>
                  <a:pt x="0" y="196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62285" y="4001989"/>
            <a:ext cx="8370760" cy="551212"/>
            <a:chOff x="0" y="0"/>
            <a:chExt cx="11161014" cy="7349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61014" cy="734949"/>
            </a:xfrm>
            <a:custGeom>
              <a:avLst/>
              <a:gdLst/>
              <a:ahLst/>
              <a:cxnLst/>
              <a:rect l="l" t="t" r="r" b="b"/>
              <a:pathLst>
                <a:path w="11161014" h="734949">
                  <a:moveTo>
                    <a:pt x="0" y="72390"/>
                  </a:moveTo>
                  <a:cubicBezTo>
                    <a:pt x="0" y="32385"/>
                    <a:pt x="32385" y="0"/>
                    <a:pt x="72390" y="0"/>
                  </a:cubicBezTo>
                  <a:lnTo>
                    <a:pt x="11088624" y="0"/>
                  </a:lnTo>
                  <a:cubicBezTo>
                    <a:pt x="11128629" y="0"/>
                    <a:pt x="11161014" y="32385"/>
                    <a:pt x="11161014" y="72390"/>
                  </a:cubicBezTo>
                  <a:lnTo>
                    <a:pt x="11161014" y="662559"/>
                  </a:lnTo>
                  <a:cubicBezTo>
                    <a:pt x="11161014" y="702564"/>
                    <a:pt x="11128629" y="734949"/>
                    <a:pt x="11088624" y="734949"/>
                  </a:cubicBezTo>
                  <a:lnTo>
                    <a:pt x="72390" y="734949"/>
                  </a:lnTo>
                  <a:cubicBezTo>
                    <a:pt x="32385" y="734949"/>
                    <a:pt x="0" y="702564"/>
                    <a:pt x="0" y="662559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4709815" y="4176712"/>
            <a:ext cx="275630" cy="23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5939" y="4736901"/>
            <a:ext cx="3649861" cy="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8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Infrastructure Investment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939" y="5058072"/>
            <a:ext cx="8003530" cy="61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Link education outcomes to rural development schemes for toilets, electricity, and school facilities.</a:t>
            </a:r>
          </a:p>
        </p:txBody>
      </p:sp>
      <p:sp>
        <p:nvSpPr>
          <p:cNvPr id="25" name="Freeform 25"/>
          <p:cNvSpPr/>
          <p:nvPr/>
        </p:nvSpPr>
        <p:spPr>
          <a:xfrm>
            <a:off x="9226302" y="3973414"/>
            <a:ext cx="8428101" cy="1961293"/>
          </a:xfrm>
          <a:custGeom>
            <a:avLst/>
            <a:gdLst/>
            <a:ahLst/>
            <a:cxnLst/>
            <a:rect l="l" t="t" r="r" b="b"/>
            <a:pathLst>
              <a:path w="8428101" h="1961293">
                <a:moveTo>
                  <a:pt x="0" y="0"/>
                </a:moveTo>
                <a:lnTo>
                  <a:pt x="8428101" y="0"/>
                </a:lnTo>
                <a:lnTo>
                  <a:pt x="8428101" y="1961292"/>
                </a:lnTo>
                <a:lnTo>
                  <a:pt x="0" y="196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254879" y="4001989"/>
            <a:ext cx="8370760" cy="551212"/>
            <a:chOff x="0" y="0"/>
            <a:chExt cx="11161014" cy="73494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161014" cy="734949"/>
            </a:xfrm>
            <a:custGeom>
              <a:avLst/>
              <a:gdLst/>
              <a:ahLst/>
              <a:cxnLst/>
              <a:rect l="l" t="t" r="r" b="b"/>
              <a:pathLst>
                <a:path w="11161014" h="734949">
                  <a:moveTo>
                    <a:pt x="0" y="72390"/>
                  </a:moveTo>
                  <a:cubicBezTo>
                    <a:pt x="0" y="32385"/>
                    <a:pt x="32385" y="0"/>
                    <a:pt x="72390" y="0"/>
                  </a:cubicBezTo>
                  <a:lnTo>
                    <a:pt x="11088624" y="0"/>
                  </a:lnTo>
                  <a:cubicBezTo>
                    <a:pt x="11128629" y="0"/>
                    <a:pt x="11161014" y="32385"/>
                    <a:pt x="11161014" y="72390"/>
                  </a:cubicBezTo>
                  <a:lnTo>
                    <a:pt x="11161014" y="662559"/>
                  </a:lnTo>
                  <a:cubicBezTo>
                    <a:pt x="11161014" y="702564"/>
                    <a:pt x="11128629" y="734949"/>
                    <a:pt x="11088624" y="734949"/>
                  </a:cubicBezTo>
                  <a:lnTo>
                    <a:pt x="72390" y="734949"/>
                  </a:lnTo>
                  <a:cubicBezTo>
                    <a:pt x="32385" y="734949"/>
                    <a:pt x="0" y="702564"/>
                    <a:pt x="0" y="662559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3302406" y="4176712"/>
            <a:ext cx="275630" cy="23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38531" y="4736901"/>
            <a:ext cx="3286869" cy="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8"/>
              </a:lnSpc>
            </a:pPr>
            <a:r>
              <a:rPr lang="en-US" sz="20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Women's Empowerment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38531" y="5058072"/>
            <a:ext cx="8003530" cy="61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Expand adult education programs for mothers to create generational educational impact.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6566" y="6744390"/>
            <a:ext cx="17001530" cy="14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280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Investing in teacher availability, girls' education awareness, and household infrastructure can significantly reduce dropout rates and improve long-term educational outcomes.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3631" y="471636"/>
            <a:ext cx="8201769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Datasets and Data Preparation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631" y="1385888"/>
            <a:ext cx="1757436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analysis integrated enrollment data, district profiles, and socioeconomic indicators, requiring careful mapping and aggregation to create the final analytical dataset.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3631" y="2040731"/>
            <a:ext cx="2676525" cy="3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51" y="2522786"/>
            <a:ext cx="6483102" cy="30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187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enr1.csv, enr2.csv: Enrollment data (2023–24, 2024–25)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451" y="2869257"/>
            <a:ext cx="6483102" cy="30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187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prof1.csv, prof2.csv: District profiles (state, rural/urban info)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51" y="3258590"/>
            <a:ext cx="7071282" cy="50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187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IHDS (2004–05): Incomes adjusted for 2024–25 as socioeconomic proxy.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13631" y="3763715"/>
            <a:ext cx="6483102" cy="6483102"/>
            <a:chOff x="0" y="0"/>
            <a:chExt cx="8644137" cy="864413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8644128" cy="8644128"/>
            </a:xfrm>
            <a:custGeom>
              <a:avLst/>
              <a:gdLst/>
              <a:ahLst/>
              <a:cxnLst/>
              <a:rect l="l" t="t" r="r" b="b"/>
              <a:pathLst>
                <a:path w="8644128" h="8644128">
                  <a:moveTo>
                    <a:pt x="0" y="0"/>
                  </a:moveTo>
                  <a:lnTo>
                    <a:pt x="8644128" y="0"/>
                  </a:lnTo>
                  <a:lnTo>
                    <a:pt x="8644128" y="8644128"/>
                  </a:lnTo>
                  <a:lnTo>
                    <a:pt x="0" y="864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641431" y="2040731"/>
            <a:ext cx="2676525" cy="3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Processing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41431" y="2547194"/>
            <a:ext cx="178296" cy="2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641431" y="2888307"/>
            <a:ext cx="4882009" cy="19050"/>
            <a:chOff x="0" y="0"/>
            <a:chExt cx="6509345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09385" cy="25400"/>
            </a:xfrm>
            <a:custGeom>
              <a:avLst/>
              <a:gdLst/>
              <a:ahLst/>
              <a:cxnLst/>
              <a:rect l="l" t="t" r="r" b="b"/>
              <a:pathLst>
                <a:path w="6509385" h="25400">
                  <a:moveTo>
                    <a:pt x="0" y="0"/>
                  </a:moveTo>
                  <a:lnTo>
                    <a:pt x="6509385" y="0"/>
                  </a:lnTo>
                  <a:lnTo>
                    <a:pt x="650938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641431" y="2996505"/>
            <a:ext cx="2230488" cy="29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Code Mapping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41431" y="3453556"/>
            <a:ext cx="4882009" cy="5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Mapped rural/urban codes and caste from item_group &amp; item_id.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01736" y="2566244"/>
            <a:ext cx="328464" cy="261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701736" y="2888307"/>
            <a:ext cx="4882009" cy="19050"/>
            <a:chOff x="0" y="0"/>
            <a:chExt cx="6509345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509385" cy="25400"/>
            </a:xfrm>
            <a:custGeom>
              <a:avLst/>
              <a:gdLst/>
              <a:ahLst/>
              <a:cxnLst/>
              <a:rect l="l" t="t" r="r" b="b"/>
              <a:pathLst>
                <a:path w="6509385" h="25400">
                  <a:moveTo>
                    <a:pt x="0" y="0"/>
                  </a:moveTo>
                  <a:lnTo>
                    <a:pt x="6509385" y="0"/>
                  </a:lnTo>
                  <a:lnTo>
                    <a:pt x="650938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701736" y="2996505"/>
            <a:ext cx="2230488" cy="29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Aggregation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01736" y="3453556"/>
            <a:ext cx="4882009" cy="5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Aggregated enrollment by caste, gender, and district (rural/urban).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27781" y="4231145"/>
            <a:ext cx="5560219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727781" y="4596110"/>
            <a:ext cx="5231608" cy="57149"/>
            <a:chOff x="0" y="0"/>
            <a:chExt cx="6975477" cy="761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75475" cy="76200"/>
            </a:xfrm>
            <a:custGeom>
              <a:avLst/>
              <a:gdLst/>
              <a:ahLst/>
              <a:cxnLst/>
              <a:rect l="l" t="t" r="r" b="b"/>
              <a:pathLst>
                <a:path w="6975475" h="76200">
                  <a:moveTo>
                    <a:pt x="0" y="76200"/>
                  </a:moveTo>
                  <a:lnTo>
                    <a:pt x="6975475" y="76200"/>
                  </a:lnTo>
                  <a:lnTo>
                    <a:pt x="69754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727781" y="4770499"/>
            <a:ext cx="2359819" cy="263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Dropout Calculation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27781" y="5124450"/>
            <a:ext cx="4855964" cy="133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Calculated dropout rate per grade </a:t>
            </a:r>
          </a:p>
          <a:p>
            <a:pPr algn="l">
              <a:lnSpc>
                <a:spcPts val="2187"/>
              </a:lnSpc>
            </a:pPr>
            <a:r>
              <a:rPr lang="en-US" sz="1625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(negative values clipped to 0).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7730579" y="4369186"/>
            <a:ext cx="4199484" cy="3385430"/>
            <a:chOff x="0" y="0"/>
            <a:chExt cx="5599312" cy="45139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99303" cy="4513961"/>
            </a:xfrm>
            <a:custGeom>
              <a:avLst/>
              <a:gdLst/>
              <a:ahLst/>
              <a:cxnLst/>
              <a:rect l="l" t="t" r="r" b="b"/>
              <a:pathLst>
                <a:path w="5599303" h="4513961">
                  <a:moveTo>
                    <a:pt x="0" y="0"/>
                  </a:moveTo>
                  <a:lnTo>
                    <a:pt x="5599303" y="0"/>
                  </a:lnTo>
                  <a:lnTo>
                    <a:pt x="5599303" y="4513961"/>
                  </a:lnTo>
                  <a:lnTo>
                    <a:pt x="0" y="4513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90870"/>
            <a:chOff x="0" y="0"/>
            <a:chExt cx="9144000" cy="1372116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1207"/>
            </a:xfrm>
            <a:custGeom>
              <a:avLst/>
              <a:gdLst/>
              <a:ahLst/>
              <a:cxnLst/>
              <a:rect l="l" t="t" r="r" b="b"/>
              <a:pathLst>
                <a:path w="9144000" h="13721207">
                  <a:moveTo>
                    <a:pt x="0" y="0"/>
                  </a:moveTo>
                  <a:lnTo>
                    <a:pt x="9144000" y="0"/>
                  </a:lnTo>
                  <a:lnTo>
                    <a:pt x="9144000" y="13721207"/>
                  </a:lnTo>
                  <a:lnTo>
                    <a:pt x="0" y="13721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" r="-1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56072" y="638175"/>
            <a:ext cx="9517856" cy="151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Modeling Dropout Rates with 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072" y="2433191"/>
            <a:ext cx="9517856" cy="84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Random Forest model was employed to determine the most influential factors contributing to student dropout, providing a clear hierarchy of predictors.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1310" y="3538091"/>
            <a:ext cx="4648944" cy="3126581"/>
            <a:chOff x="0" y="0"/>
            <a:chExt cx="6198592" cy="416877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85916" cy="4156075"/>
            </a:xfrm>
            <a:custGeom>
              <a:avLst/>
              <a:gdLst/>
              <a:ahLst/>
              <a:cxnLst/>
              <a:rect l="l" t="t" r="r" b="b"/>
              <a:pathLst>
                <a:path w="6185916" h="4156075">
                  <a:moveTo>
                    <a:pt x="0" y="133858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6051931" y="0"/>
                  </a:lnTo>
                  <a:cubicBezTo>
                    <a:pt x="6125972" y="0"/>
                    <a:pt x="6185916" y="59944"/>
                    <a:pt x="6185916" y="133858"/>
                  </a:cubicBezTo>
                  <a:lnTo>
                    <a:pt x="6185916" y="4022217"/>
                  </a:lnTo>
                  <a:cubicBezTo>
                    <a:pt x="6185916" y="4096131"/>
                    <a:pt x="6125972" y="4156075"/>
                    <a:pt x="6051931" y="4156075"/>
                  </a:cubicBezTo>
                  <a:lnTo>
                    <a:pt x="133985" y="4156075"/>
                  </a:lnTo>
                  <a:cubicBezTo>
                    <a:pt x="59944" y="4156075"/>
                    <a:pt x="0" y="4096131"/>
                    <a:pt x="0" y="4022217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98616" cy="4168775"/>
            </a:xfrm>
            <a:custGeom>
              <a:avLst/>
              <a:gdLst/>
              <a:ahLst/>
              <a:cxnLst/>
              <a:rect l="l" t="t" r="r" b="b"/>
              <a:pathLst>
                <a:path w="6198616" h="4168775">
                  <a:moveTo>
                    <a:pt x="0" y="140208"/>
                  </a:moveTo>
                  <a:cubicBezTo>
                    <a:pt x="0" y="62738"/>
                    <a:pt x="62865" y="0"/>
                    <a:pt x="140335" y="0"/>
                  </a:cubicBezTo>
                  <a:lnTo>
                    <a:pt x="6058281" y="0"/>
                  </a:lnTo>
                  <a:lnTo>
                    <a:pt x="6058281" y="6350"/>
                  </a:lnTo>
                  <a:lnTo>
                    <a:pt x="6058281" y="0"/>
                  </a:lnTo>
                  <a:cubicBezTo>
                    <a:pt x="6135751" y="0"/>
                    <a:pt x="6198616" y="62738"/>
                    <a:pt x="6198616" y="140208"/>
                  </a:cubicBezTo>
                  <a:lnTo>
                    <a:pt x="6192266" y="140208"/>
                  </a:lnTo>
                  <a:lnTo>
                    <a:pt x="6198616" y="140208"/>
                  </a:lnTo>
                  <a:lnTo>
                    <a:pt x="6198616" y="4028567"/>
                  </a:lnTo>
                  <a:lnTo>
                    <a:pt x="6192266" y="4028567"/>
                  </a:lnTo>
                  <a:lnTo>
                    <a:pt x="6198616" y="4028567"/>
                  </a:lnTo>
                  <a:cubicBezTo>
                    <a:pt x="6198616" y="4106037"/>
                    <a:pt x="6135751" y="4168775"/>
                    <a:pt x="6058281" y="4168775"/>
                  </a:cubicBezTo>
                  <a:lnTo>
                    <a:pt x="6058281" y="4162425"/>
                  </a:lnTo>
                  <a:lnTo>
                    <a:pt x="6058281" y="4168775"/>
                  </a:lnTo>
                  <a:lnTo>
                    <a:pt x="140335" y="4168775"/>
                  </a:lnTo>
                  <a:lnTo>
                    <a:pt x="140335" y="4162425"/>
                  </a:lnTo>
                  <a:lnTo>
                    <a:pt x="140335" y="4168775"/>
                  </a:lnTo>
                  <a:cubicBezTo>
                    <a:pt x="62865" y="4168775"/>
                    <a:pt x="0" y="4106037"/>
                    <a:pt x="0" y="4028567"/>
                  </a:cubicBezTo>
                  <a:lnTo>
                    <a:pt x="0" y="140208"/>
                  </a:lnTo>
                  <a:lnTo>
                    <a:pt x="6350" y="140208"/>
                  </a:lnTo>
                  <a:lnTo>
                    <a:pt x="0" y="140208"/>
                  </a:lnTo>
                  <a:moveTo>
                    <a:pt x="12700" y="140208"/>
                  </a:moveTo>
                  <a:lnTo>
                    <a:pt x="12700" y="4028567"/>
                  </a:lnTo>
                  <a:lnTo>
                    <a:pt x="6350" y="4028567"/>
                  </a:lnTo>
                  <a:lnTo>
                    <a:pt x="12700" y="4028567"/>
                  </a:lnTo>
                  <a:cubicBezTo>
                    <a:pt x="12700" y="4098925"/>
                    <a:pt x="69850" y="4156075"/>
                    <a:pt x="140335" y="4156075"/>
                  </a:cubicBezTo>
                  <a:lnTo>
                    <a:pt x="6058281" y="4156075"/>
                  </a:lnTo>
                  <a:cubicBezTo>
                    <a:pt x="6128766" y="4156075"/>
                    <a:pt x="6185916" y="4098925"/>
                    <a:pt x="6185916" y="4028567"/>
                  </a:cubicBezTo>
                  <a:lnTo>
                    <a:pt x="6185916" y="140208"/>
                  </a:lnTo>
                  <a:cubicBezTo>
                    <a:pt x="6185916" y="69850"/>
                    <a:pt x="6128766" y="12700"/>
                    <a:pt x="6058281" y="12700"/>
                  </a:cubicBezTo>
                  <a:lnTo>
                    <a:pt x="140335" y="12700"/>
                  </a:lnTo>
                  <a:lnTo>
                    <a:pt x="140335" y="6350"/>
                  </a:lnTo>
                  <a:lnTo>
                    <a:pt x="140335" y="12700"/>
                  </a:lnTo>
                  <a:cubicBezTo>
                    <a:pt x="69850" y="12700"/>
                    <a:pt x="12700" y="69850"/>
                    <a:pt x="12700" y="14020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4615" y="3791396"/>
            <a:ext cx="717054" cy="717054"/>
            <a:chOff x="0" y="0"/>
            <a:chExt cx="956072" cy="956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6056" cy="956056"/>
            </a:xfrm>
            <a:custGeom>
              <a:avLst/>
              <a:gdLst/>
              <a:ahLst/>
              <a:cxnLst/>
              <a:rect l="l" t="t" r="r" b="b"/>
              <a:pathLst>
                <a:path w="956056" h="956056">
                  <a:moveTo>
                    <a:pt x="0" y="478028"/>
                  </a:moveTo>
                  <a:cubicBezTo>
                    <a:pt x="0" y="213995"/>
                    <a:pt x="213995" y="0"/>
                    <a:pt x="478028" y="0"/>
                  </a:cubicBezTo>
                  <a:cubicBezTo>
                    <a:pt x="742061" y="0"/>
                    <a:pt x="956056" y="213995"/>
                    <a:pt x="956056" y="478028"/>
                  </a:cubicBezTo>
                  <a:cubicBezTo>
                    <a:pt x="956056" y="742061"/>
                    <a:pt x="742061" y="956056"/>
                    <a:pt x="478028" y="956056"/>
                  </a:cubicBezTo>
                  <a:cubicBezTo>
                    <a:pt x="213995" y="956056"/>
                    <a:pt x="0" y="742061"/>
                    <a:pt x="0" y="47802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1401812" y="3988594"/>
            <a:ext cx="322660" cy="322660"/>
          </a:xfrm>
          <a:custGeom>
            <a:avLst/>
            <a:gdLst/>
            <a:ahLst/>
            <a:cxnLst/>
            <a:rect l="l" t="t" r="r" b="b"/>
            <a:pathLst>
              <a:path w="322660" h="322660">
                <a:moveTo>
                  <a:pt x="0" y="0"/>
                </a:moveTo>
                <a:lnTo>
                  <a:pt x="322661" y="0"/>
                </a:lnTo>
                <a:lnTo>
                  <a:pt x="322661" y="322660"/>
                </a:lnTo>
                <a:lnTo>
                  <a:pt x="0" y="322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235" b="-1323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4615" y="4623196"/>
            <a:ext cx="2987725" cy="49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Parental Education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615" y="5044829"/>
            <a:ext cx="4142334" cy="136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Female parental education emerged as the single most important predictor which can be extrapolated to education of parents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29746" y="3538091"/>
            <a:ext cx="4648944" cy="3126581"/>
            <a:chOff x="0" y="0"/>
            <a:chExt cx="6198592" cy="4168775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185916" cy="4156075"/>
            </a:xfrm>
            <a:custGeom>
              <a:avLst/>
              <a:gdLst/>
              <a:ahLst/>
              <a:cxnLst/>
              <a:rect l="l" t="t" r="r" b="b"/>
              <a:pathLst>
                <a:path w="6185916" h="4156075">
                  <a:moveTo>
                    <a:pt x="0" y="133858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6051931" y="0"/>
                  </a:lnTo>
                  <a:cubicBezTo>
                    <a:pt x="6125972" y="0"/>
                    <a:pt x="6185916" y="59944"/>
                    <a:pt x="6185916" y="133858"/>
                  </a:cubicBezTo>
                  <a:lnTo>
                    <a:pt x="6185916" y="4022217"/>
                  </a:lnTo>
                  <a:cubicBezTo>
                    <a:pt x="6185916" y="4096131"/>
                    <a:pt x="6125972" y="4156075"/>
                    <a:pt x="6051931" y="4156075"/>
                  </a:cubicBezTo>
                  <a:lnTo>
                    <a:pt x="133985" y="4156075"/>
                  </a:lnTo>
                  <a:cubicBezTo>
                    <a:pt x="59944" y="4156075"/>
                    <a:pt x="0" y="4096131"/>
                    <a:pt x="0" y="4022217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198616" cy="4168775"/>
            </a:xfrm>
            <a:custGeom>
              <a:avLst/>
              <a:gdLst/>
              <a:ahLst/>
              <a:cxnLst/>
              <a:rect l="l" t="t" r="r" b="b"/>
              <a:pathLst>
                <a:path w="6198616" h="4168775">
                  <a:moveTo>
                    <a:pt x="0" y="140208"/>
                  </a:moveTo>
                  <a:cubicBezTo>
                    <a:pt x="0" y="62738"/>
                    <a:pt x="62865" y="0"/>
                    <a:pt x="140335" y="0"/>
                  </a:cubicBezTo>
                  <a:lnTo>
                    <a:pt x="6058281" y="0"/>
                  </a:lnTo>
                  <a:lnTo>
                    <a:pt x="6058281" y="6350"/>
                  </a:lnTo>
                  <a:lnTo>
                    <a:pt x="6058281" y="0"/>
                  </a:lnTo>
                  <a:cubicBezTo>
                    <a:pt x="6135751" y="0"/>
                    <a:pt x="6198616" y="62738"/>
                    <a:pt x="6198616" y="140208"/>
                  </a:cubicBezTo>
                  <a:lnTo>
                    <a:pt x="6192266" y="140208"/>
                  </a:lnTo>
                  <a:lnTo>
                    <a:pt x="6198616" y="140208"/>
                  </a:lnTo>
                  <a:lnTo>
                    <a:pt x="6198616" y="4028567"/>
                  </a:lnTo>
                  <a:lnTo>
                    <a:pt x="6192266" y="4028567"/>
                  </a:lnTo>
                  <a:lnTo>
                    <a:pt x="6198616" y="4028567"/>
                  </a:lnTo>
                  <a:cubicBezTo>
                    <a:pt x="6198616" y="4106037"/>
                    <a:pt x="6135751" y="4168775"/>
                    <a:pt x="6058281" y="4168775"/>
                  </a:cubicBezTo>
                  <a:lnTo>
                    <a:pt x="6058281" y="4162425"/>
                  </a:lnTo>
                  <a:lnTo>
                    <a:pt x="6058281" y="4168775"/>
                  </a:lnTo>
                  <a:lnTo>
                    <a:pt x="140335" y="4168775"/>
                  </a:lnTo>
                  <a:lnTo>
                    <a:pt x="140335" y="4162425"/>
                  </a:lnTo>
                  <a:lnTo>
                    <a:pt x="140335" y="4168775"/>
                  </a:lnTo>
                  <a:cubicBezTo>
                    <a:pt x="62865" y="4168775"/>
                    <a:pt x="0" y="4106037"/>
                    <a:pt x="0" y="4028567"/>
                  </a:cubicBezTo>
                  <a:lnTo>
                    <a:pt x="0" y="140208"/>
                  </a:lnTo>
                  <a:lnTo>
                    <a:pt x="6350" y="140208"/>
                  </a:lnTo>
                  <a:lnTo>
                    <a:pt x="0" y="140208"/>
                  </a:lnTo>
                  <a:moveTo>
                    <a:pt x="12700" y="140208"/>
                  </a:moveTo>
                  <a:lnTo>
                    <a:pt x="12700" y="4028567"/>
                  </a:lnTo>
                  <a:lnTo>
                    <a:pt x="6350" y="4028567"/>
                  </a:lnTo>
                  <a:lnTo>
                    <a:pt x="12700" y="4028567"/>
                  </a:lnTo>
                  <a:cubicBezTo>
                    <a:pt x="12700" y="4098925"/>
                    <a:pt x="69850" y="4156075"/>
                    <a:pt x="140335" y="4156075"/>
                  </a:cubicBezTo>
                  <a:lnTo>
                    <a:pt x="6058281" y="4156075"/>
                  </a:lnTo>
                  <a:cubicBezTo>
                    <a:pt x="6128766" y="4156075"/>
                    <a:pt x="6185916" y="4098925"/>
                    <a:pt x="6185916" y="4028567"/>
                  </a:cubicBezTo>
                  <a:lnTo>
                    <a:pt x="6185916" y="140208"/>
                  </a:lnTo>
                  <a:cubicBezTo>
                    <a:pt x="6185916" y="69850"/>
                    <a:pt x="6128766" y="12700"/>
                    <a:pt x="6058281" y="12700"/>
                  </a:cubicBezTo>
                  <a:lnTo>
                    <a:pt x="140335" y="12700"/>
                  </a:lnTo>
                  <a:lnTo>
                    <a:pt x="140335" y="6350"/>
                  </a:lnTo>
                  <a:lnTo>
                    <a:pt x="140335" y="12700"/>
                  </a:lnTo>
                  <a:cubicBezTo>
                    <a:pt x="69850" y="12700"/>
                    <a:pt x="12700" y="69850"/>
                    <a:pt x="12700" y="14020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083052" y="3791396"/>
            <a:ext cx="717054" cy="717054"/>
            <a:chOff x="0" y="0"/>
            <a:chExt cx="956072" cy="9560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6056" cy="956056"/>
            </a:xfrm>
            <a:custGeom>
              <a:avLst/>
              <a:gdLst/>
              <a:ahLst/>
              <a:cxnLst/>
              <a:rect l="l" t="t" r="r" b="b"/>
              <a:pathLst>
                <a:path w="956056" h="956056">
                  <a:moveTo>
                    <a:pt x="0" y="478028"/>
                  </a:moveTo>
                  <a:cubicBezTo>
                    <a:pt x="0" y="213995"/>
                    <a:pt x="213995" y="0"/>
                    <a:pt x="478028" y="0"/>
                  </a:cubicBezTo>
                  <a:cubicBezTo>
                    <a:pt x="742061" y="0"/>
                    <a:pt x="956056" y="213995"/>
                    <a:pt x="956056" y="478028"/>
                  </a:cubicBezTo>
                  <a:cubicBezTo>
                    <a:pt x="956056" y="742061"/>
                    <a:pt x="742061" y="956056"/>
                    <a:pt x="478028" y="956056"/>
                  </a:cubicBezTo>
                  <a:cubicBezTo>
                    <a:pt x="213995" y="956056"/>
                    <a:pt x="0" y="742061"/>
                    <a:pt x="0" y="47802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6280249" y="3988594"/>
            <a:ext cx="322660" cy="322660"/>
          </a:xfrm>
          <a:custGeom>
            <a:avLst/>
            <a:gdLst/>
            <a:ahLst/>
            <a:cxnLst/>
            <a:rect l="l" t="t" r="r" b="b"/>
            <a:pathLst>
              <a:path w="322660" h="322660">
                <a:moveTo>
                  <a:pt x="0" y="0"/>
                </a:moveTo>
                <a:lnTo>
                  <a:pt x="322660" y="0"/>
                </a:lnTo>
                <a:lnTo>
                  <a:pt x="322660" y="322660"/>
                </a:lnTo>
                <a:lnTo>
                  <a:pt x="0" y="322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4705" b="-1470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083052" y="4718894"/>
            <a:ext cx="2987725" cy="4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Caste-Income Proxy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83052" y="5188149"/>
            <a:ext cx="4142334" cy="122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Socioeconomic status, proxied by the IHDS caste-income link, was a major factor.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51310" y="6894165"/>
            <a:ext cx="9527381" cy="2744241"/>
            <a:chOff x="0" y="0"/>
            <a:chExt cx="12703175" cy="365898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2690475" cy="3646297"/>
            </a:xfrm>
            <a:custGeom>
              <a:avLst/>
              <a:gdLst/>
              <a:ahLst/>
              <a:cxnLst/>
              <a:rect l="l" t="t" r="r" b="b"/>
              <a:pathLst>
                <a:path w="12690475" h="3646297">
                  <a:moveTo>
                    <a:pt x="0" y="133858"/>
                  </a:moveTo>
                  <a:cubicBezTo>
                    <a:pt x="0" y="59944"/>
                    <a:pt x="60071" y="0"/>
                    <a:pt x="134239" y="0"/>
                  </a:cubicBezTo>
                  <a:lnTo>
                    <a:pt x="12556236" y="0"/>
                  </a:lnTo>
                  <a:cubicBezTo>
                    <a:pt x="12630404" y="0"/>
                    <a:pt x="12690475" y="59944"/>
                    <a:pt x="12690475" y="133858"/>
                  </a:cubicBezTo>
                  <a:lnTo>
                    <a:pt x="12690475" y="3512439"/>
                  </a:lnTo>
                  <a:cubicBezTo>
                    <a:pt x="12690475" y="3586353"/>
                    <a:pt x="12630404" y="3646297"/>
                    <a:pt x="12556236" y="3646297"/>
                  </a:cubicBezTo>
                  <a:lnTo>
                    <a:pt x="134239" y="3646297"/>
                  </a:lnTo>
                  <a:cubicBezTo>
                    <a:pt x="60071" y="3646297"/>
                    <a:pt x="0" y="3586353"/>
                    <a:pt x="0" y="351243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2703175" cy="3658997"/>
            </a:xfrm>
            <a:custGeom>
              <a:avLst/>
              <a:gdLst/>
              <a:ahLst/>
              <a:cxnLst/>
              <a:rect l="l" t="t" r="r" b="b"/>
              <a:pathLst>
                <a:path w="12703175" h="3658997">
                  <a:moveTo>
                    <a:pt x="0" y="140208"/>
                  </a:moveTo>
                  <a:cubicBezTo>
                    <a:pt x="0" y="62738"/>
                    <a:pt x="62992" y="0"/>
                    <a:pt x="140589" y="0"/>
                  </a:cubicBezTo>
                  <a:lnTo>
                    <a:pt x="12562586" y="0"/>
                  </a:lnTo>
                  <a:lnTo>
                    <a:pt x="12562586" y="6350"/>
                  </a:lnTo>
                  <a:lnTo>
                    <a:pt x="12562586" y="0"/>
                  </a:lnTo>
                  <a:cubicBezTo>
                    <a:pt x="12640183" y="0"/>
                    <a:pt x="12703175" y="62738"/>
                    <a:pt x="12703175" y="140208"/>
                  </a:cubicBezTo>
                  <a:lnTo>
                    <a:pt x="12696825" y="140208"/>
                  </a:lnTo>
                  <a:lnTo>
                    <a:pt x="12703175" y="140208"/>
                  </a:lnTo>
                  <a:lnTo>
                    <a:pt x="12703175" y="3518789"/>
                  </a:lnTo>
                  <a:lnTo>
                    <a:pt x="12696825" y="3518789"/>
                  </a:lnTo>
                  <a:lnTo>
                    <a:pt x="12703175" y="3518789"/>
                  </a:lnTo>
                  <a:cubicBezTo>
                    <a:pt x="12703175" y="3596259"/>
                    <a:pt x="12640183" y="3658997"/>
                    <a:pt x="12562586" y="3658997"/>
                  </a:cubicBezTo>
                  <a:lnTo>
                    <a:pt x="12562586" y="3652647"/>
                  </a:lnTo>
                  <a:lnTo>
                    <a:pt x="12562586" y="3658997"/>
                  </a:lnTo>
                  <a:lnTo>
                    <a:pt x="140589" y="3658997"/>
                  </a:lnTo>
                  <a:lnTo>
                    <a:pt x="140589" y="3652647"/>
                  </a:lnTo>
                  <a:lnTo>
                    <a:pt x="140589" y="3658997"/>
                  </a:lnTo>
                  <a:cubicBezTo>
                    <a:pt x="62992" y="3658997"/>
                    <a:pt x="0" y="3596259"/>
                    <a:pt x="0" y="3518789"/>
                  </a:cubicBezTo>
                  <a:lnTo>
                    <a:pt x="0" y="140208"/>
                  </a:lnTo>
                  <a:lnTo>
                    <a:pt x="6350" y="140208"/>
                  </a:lnTo>
                  <a:lnTo>
                    <a:pt x="0" y="140208"/>
                  </a:lnTo>
                  <a:moveTo>
                    <a:pt x="12700" y="140208"/>
                  </a:moveTo>
                  <a:lnTo>
                    <a:pt x="12700" y="3518789"/>
                  </a:lnTo>
                  <a:lnTo>
                    <a:pt x="6350" y="3518789"/>
                  </a:lnTo>
                  <a:lnTo>
                    <a:pt x="12700" y="3518789"/>
                  </a:lnTo>
                  <a:cubicBezTo>
                    <a:pt x="12700" y="3589147"/>
                    <a:pt x="69977" y="3646297"/>
                    <a:pt x="140589" y="3646297"/>
                  </a:cubicBezTo>
                  <a:lnTo>
                    <a:pt x="12562586" y="3646297"/>
                  </a:lnTo>
                  <a:cubicBezTo>
                    <a:pt x="12633198" y="3646297"/>
                    <a:pt x="12690475" y="3589147"/>
                    <a:pt x="12690475" y="3518789"/>
                  </a:cubicBezTo>
                  <a:lnTo>
                    <a:pt x="12690475" y="140208"/>
                  </a:lnTo>
                  <a:cubicBezTo>
                    <a:pt x="12690475" y="69850"/>
                    <a:pt x="12633198" y="12700"/>
                    <a:pt x="12562586" y="12700"/>
                  </a:cubicBezTo>
                  <a:lnTo>
                    <a:pt x="140589" y="12700"/>
                  </a:lnTo>
                  <a:lnTo>
                    <a:pt x="140589" y="6350"/>
                  </a:lnTo>
                  <a:lnTo>
                    <a:pt x="140589" y="12700"/>
                  </a:lnTo>
                  <a:cubicBezTo>
                    <a:pt x="69977" y="12700"/>
                    <a:pt x="12700" y="69850"/>
                    <a:pt x="12700" y="14020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4615" y="7147471"/>
            <a:ext cx="717054" cy="717054"/>
            <a:chOff x="0" y="0"/>
            <a:chExt cx="956072" cy="9560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6056" cy="956056"/>
            </a:xfrm>
            <a:custGeom>
              <a:avLst/>
              <a:gdLst/>
              <a:ahLst/>
              <a:cxnLst/>
              <a:rect l="l" t="t" r="r" b="b"/>
              <a:pathLst>
                <a:path w="956056" h="956056">
                  <a:moveTo>
                    <a:pt x="0" y="478028"/>
                  </a:moveTo>
                  <a:cubicBezTo>
                    <a:pt x="0" y="213995"/>
                    <a:pt x="213995" y="0"/>
                    <a:pt x="478028" y="0"/>
                  </a:cubicBezTo>
                  <a:cubicBezTo>
                    <a:pt x="742061" y="0"/>
                    <a:pt x="956056" y="213995"/>
                    <a:pt x="956056" y="478028"/>
                  </a:cubicBezTo>
                  <a:cubicBezTo>
                    <a:pt x="956056" y="742061"/>
                    <a:pt x="742061" y="956056"/>
                    <a:pt x="478028" y="956056"/>
                  </a:cubicBezTo>
                  <a:cubicBezTo>
                    <a:pt x="213995" y="956056"/>
                    <a:pt x="0" y="742061"/>
                    <a:pt x="0" y="478028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401812" y="7344667"/>
            <a:ext cx="322660" cy="322660"/>
          </a:xfrm>
          <a:custGeom>
            <a:avLst/>
            <a:gdLst/>
            <a:ahLst/>
            <a:cxnLst/>
            <a:rect l="l" t="t" r="r" b="b"/>
            <a:pathLst>
              <a:path w="322660" h="322660">
                <a:moveTo>
                  <a:pt x="0" y="0"/>
                </a:moveTo>
                <a:lnTo>
                  <a:pt x="322661" y="0"/>
                </a:lnTo>
                <a:lnTo>
                  <a:pt x="322661" y="322660"/>
                </a:lnTo>
                <a:lnTo>
                  <a:pt x="0" y="322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204615" y="8074967"/>
            <a:ext cx="2987725" cy="4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Infrastructure &amp; Staff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4615" y="8544222"/>
            <a:ext cx="9020770" cy="84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Teacher availability and school infrastructure also significantly influenced dropout rates.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7617" y="793402"/>
            <a:ext cx="10484049" cy="77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Indicator Rationale and Core Assumptions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617" y="1966169"/>
            <a:ext cx="16412766" cy="44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model's indicators were selected to capture the multi-dimensional nature of dropout, reflecting structural, economic, and cultural influences.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7617" y="3022998"/>
            <a:ext cx="8089106" cy="2105917"/>
            <a:chOff x="0" y="0"/>
            <a:chExt cx="10785475" cy="2807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85475" cy="2807843"/>
            </a:xfrm>
            <a:custGeom>
              <a:avLst/>
              <a:gdLst/>
              <a:ahLst/>
              <a:cxnLst/>
              <a:rect l="l" t="t" r="r" b="b"/>
              <a:pathLst>
                <a:path w="10785475" h="280784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2595" y="0"/>
                  </a:lnTo>
                  <a:cubicBezTo>
                    <a:pt x="10703560" y="0"/>
                    <a:pt x="10785475" y="81915"/>
                    <a:pt x="10785475" y="182880"/>
                  </a:cubicBezTo>
                  <a:lnTo>
                    <a:pt x="10785475" y="2624963"/>
                  </a:lnTo>
                  <a:cubicBezTo>
                    <a:pt x="10785475" y="2725928"/>
                    <a:pt x="10703560" y="2807843"/>
                    <a:pt x="10602595" y="2807843"/>
                  </a:cubicBezTo>
                  <a:lnTo>
                    <a:pt x="182880" y="2807843"/>
                  </a:lnTo>
                  <a:cubicBezTo>
                    <a:pt x="81915" y="2807843"/>
                    <a:pt x="0" y="2725928"/>
                    <a:pt x="0" y="2624963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7617" y="2994422"/>
            <a:ext cx="8089106" cy="114300"/>
            <a:chOff x="0" y="0"/>
            <a:chExt cx="10785475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5475" cy="152400"/>
            </a:xfrm>
            <a:custGeom>
              <a:avLst/>
              <a:gdLst/>
              <a:ahLst/>
              <a:cxnLst/>
              <a:rect l="l" t="t" r="r" b="b"/>
              <a:pathLst>
                <a:path w="1078547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9275" y="0"/>
                  </a:lnTo>
                  <a:cubicBezTo>
                    <a:pt x="10751312" y="0"/>
                    <a:pt x="10785475" y="34163"/>
                    <a:pt x="10785475" y="76200"/>
                  </a:cubicBezTo>
                  <a:cubicBezTo>
                    <a:pt x="10785475" y="118237"/>
                    <a:pt x="10751312" y="152400"/>
                    <a:pt x="1070927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630564" y="2671465"/>
            <a:ext cx="703213" cy="703212"/>
            <a:chOff x="0" y="0"/>
            <a:chExt cx="937617" cy="9376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7641" cy="937641"/>
            </a:xfrm>
            <a:custGeom>
              <a:avLst/>
              <a:gdLst/>
              <a:ahLst/>
              <a:cxnLst/>
              <a:rect l="l" t="t" r="r" b="b"/>
              <a:pathLst>
                <a:path w="937641" h="937641">
                  <a:moveTo>
                    <a:pt x="0" y="468757"/>
                  </a:moveTo>
                  <a:cubicBezTo>
                    <a:pt x="0" y="209931"/>
                    <a:pt x="209931" y="0"/>
                    <a:pt x="468757" y="0"/>
                  </a:cubicBezTo>
                  <a:cubicBezTo>
                    <a:pt x="727583" y="0"/>
                    <a:pt x="937641" y="209931"/>
                    <a:pt x="937641" y="468757"/>
                  </a:cubicBezTo>
                  <a:cubicBezTo>
                    <a:pt x="937641" y="727583"/>
                    <a:pt x="727710" y="937641"/>
                    <a:pt x="468757" y="937641"/>
                  </a:cubicBezTo>
                  <a:cubicBezTo>
                    <a:pt x="209804" y="937641"/>
                    <a:pt x="0" y="727710"/>
                    <a:pt x="0" y="468757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4841454" y="2882354"/>
            <a:ext cx="281285" cy="281285"/>
          </a:xfrm>
          <a:custGeom>
            <a:avLst/>
            <a:gdLst/>
            <a:ahLst/>
            <a:cxnLst/>
            <a:rect l="l" t="t" r="r" b="b"/>
            <a:pathLst>
              <a:path w="281285" h="281285">
                <a:moveTo>
                  <a:pt x="0" y="0"/>
                </a:moveTo>
                <a:lnTo>
                  <a:pt x="281285" y="0"/>
                </a:lnTo>
                <a:lnTo>
                  <a:pt x="281285" y="281285"/>
                </a:lnTo>
                <a:lnTo>
                  <a:pt x="0" y="28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333" r="-1333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0596" y="3580359"/>
            <a:ext cx="2930129" cy="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Rural/Urban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596" y="4049166"/>
            <a:ext cx="7563147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Proxies for differences in access to schools and quality of infrastructure.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61127" y="3022998"/>
            <a:ext cx="8089255" cy="2105917"/>
            <a:chOff x="0" y="0"/>
            <a:chExt cx="10785673" cy="2807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85729" cy="2807843"/>
            </a:xfrm>
            <a:custGeom>
              <a:avLst/>
              <a:gdLst/>
              <a:ahLst/>
              <a:cxnLst/>
              <a:rect l="l" t="t" r="r" b="b"/>
              <a:pathLst>
                <a:path w="10785729" h="280784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2849" y="0"/>
                  </a:lnTo>
                  <a:cubicBezTo>
                    <a:pt x="10703814" y="0"/>
                    <a:pt x="10785729" y="81915"/>
                    <a:pt x="10785729" y="182880"/>
                  </a:cubicBezTo>
                  <a:lnTo>
                    <a:pt x="10785729" y="2624963"/>
                  </a:lnTo>
                  <a:cubicBezTo>
                    <a:pt x="10785729" y="2725928"/>
                    <a:pt x="10703814" y="2807843"/>
                    <a:pt x="10602849" y="2807843"/>
                  </a:cubicBezTo>
                  <a:lnTo>
                    <a:pt x="182880" y="2807843"/>
                  </a:lnTo>
                  <a:cubicBezTo>
                    <a:pt x="81915" y="2807843"/>
                    <a:pt x="0" y="2725928"/>
                    <a:pt x="0" y="2624963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261127" y="2994422"/>
            <a:ext cx="8089255" cy="114300"/>
            <a:chOff x="0" y="0"/>
            <a:chExt cx="10785673" cy="15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85729" cy="152400"/>
            </a:xfrm>
            <a:custGeom>
              <a:avLst/>
              <a:gdLst/>
              <a:ahLst/>
              <a:cxnLst/>
              <a:rect l="l" t="t" r="r" b="b"/>
              <a:pathLst>
                <a:path w="1078572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9529" y="0"/>
                  </a:lnTo>
                  <a:cubicBezTo>
                    <a:pt x="10751566" y="0"/>
                    <a:pt x="10785729" y="34163"/>
                    <a:pt x="10785729" y="76200"/>
                  </a:cubicBezTo>
                  <a:cubicBezTo>
                    <a:pt x="10785729" y="118237"/>
                    <a:pt x="10751566" y="152400"/>
                    <a:pt x="1070952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954075" y="2671465"/>
            <a:ext cx="703212" cy="703212"/>
            <a:chOff x="0" y="0"/>
            <a:chExt cx="937617" cy="9376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37641" cy="937641"/>
            </a:xfrm>
            <a:custGeom>
              <a:avLst/>
              <a:gdLst/>
              <a:ahLst/>
              <a:cxnLst/>
              <a:rect l="l" t="t" r="r" b="b"/>
              <a:pathLst>
                <a:path w="937641" h="937641">
                  <a:moveTo>
                    <a:pt x="0" y="468757"/>
                  </a:moveTo>
                  <a:cubicBezTo>
                    <a:pt x="0" y="209931"/>
                    <a:pt x="209931" y="0"/>
                    <a:pt x="468757" y="0"/>
                  </a:cubicBezTo>
                  <a:cubicBezTo>
                    <a:pt x="727583" y="0"/>
                    <a:pt x="937641" y="209931"/>
                    <a:pt x="937641" y="468757"/>
                  </a:cubicBezTo>
                  <a:cubicBezTo>
                    <a:pt x="937641" y="727583"/>
                    <a:pt x="727710" y="937641"/>
                    <a:pt x="468757" y="937641"/>
                  </a:cubicBezTo>
                  <a:cubicBezTo>
                    <a:pt x="209804" y="937641"/>
                    <a:pt x="0" y="727710"/>
                    <a:pt x="0" y="468757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3164964" y="2882354"/>
            <a:ext cx="281285" cy="281285"/>
          </a:xfrm>
          <a:custGeom>
            <a:avLst/>
            <a:gdLst/>
            <a:ahLst/>
            <a:cxnLst/>
            <a:rect l="l" t="t" r="r" b="b"/>
            <a:pathLst>
              <a:path w="281285" h="281285">
                <a:moveTo>
                  <a:pt x="0" y="0"/>
                </a:moveTo>
                <a:lnTo>
                  <a:pt x="281285" y="0"/>
                </a:lnTo>
                <a:lnTo>
                  <a:pt x="281285" y="281285"/>
                </a:lnTo>
                <a:lnTo>
                  <a:pt x="0" y="281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333" b="-33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524108" y="3580359"/>
            <a:ext cx="2930129" cy="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Gender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24108" y="4049166"/>
            <a:ext cx="7563296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Reflects socio-economic and cultural influences on educational priorities.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7617" y="5714851"/>
            <a:ext cx="8089106" cy="2105917"/>
            <a:chOff x="0" y="0"/>
            <a:chExt cx="10785475" cy="2807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85475" cy="2807843"/>
            </a:xfrm>
            <a:custGeom>
              <a:avLst/>
              <a:gdLst/>
              <a:ahLst/>
              <a:cxnLst/>
              <a:rect l="l" t="t" r="r" b="b"/>
              <a:pathLst>
                <a:path w="10785475" h="280784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2595" y="0"/>
                  </a:lnTo>
                  <a:cubicBezTo>
                    <a:pt x="10703560" y="0"/>
                    <a:pt x="10785475" y="81915"/>
                    <a:pt x="10785475" y="182880"/>
                  </a:cubicBezTo>
                  <a:lnTo>
                    <a:pt x="10785475" y="2624963"/>
                  </a:lnTo>
                  <a:cubicBezTo>
                    <a:pt x="10785475" y="2725928"/>
                    <a:pt x="10703560" y="2807843"/>
                    <a:pt x="10602595" y="2807843"/>
                  </a:cubicBezTo>
                  <a:lnTo>
                    <a:pt x="182880" y="2807843"/>
                  </a:lnTo>
                  <a:cubicBezTo>
                    <a:pt x="81915" y="2807843"/>
                    <a:pt x="0" y="2725928"/>
                    <a:pt x="0" y="2624963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37617" y="5686276"/>
            <a:ext cx="8089106" cy="114300"/>
            <a:chOff x="0" y="0"/>
            <a:chExt cx="10785475" cy="152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85475" cy="152400"/>
            </a:xfrm>
            <a:custGeom>
              <a:avLst/>
              <a:gdLst/>
              <a:ahLst/>
              <a:cxnLst/>
              <a:rect l="l" t="t" r="r" b="b"/>
              <a:pathLst>
                <a:path w="10785475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9275" y="0"/>
                  </a:lnTo>
                  <a:cubicBezTo>
                    <a:pt x="10751312" y="0"/>
                    <a:pt x="10785475" y="34163"/>
                    <a:pt x="10785475" y="76200"/>
                  </a:cubicBezTo>
                  <a:cubicBezTo>
                    <a:pt x="10785475" y="118237"/>
                    <a:pt x="10751312" y="152400"/>
                    <a:pt x="10709275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4630564" y="5363319"/>
            <a:ext cx="703213" cy="703213"/>
            <a:chOff x="0" y="0"/>
            <a:chExt cx="937617" cy="9376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37641" cy="937641"/>
            </a:xfrm>
            <a:custGeom>
              <a:avLst/>
              <a:gdLst/>
              <a:ahLst/>
              <a:cxnLst/>
              <a:rect l="l" t="t" r="r" b="b"/>
              <a:pathLst>
                <a:path w="937641" h="937641">
                  <a:moveTo>
                    <a:pt x="0" y="468757"/>
                  </a:moveTo>
                  <a:cubicBezTo>
                    <a:pt x="0" y="209931"/>
                    <a:pt x="209931" y="0"/>
                    <a:pt x="468757" y="0"/>
                  </a:cubicBezTo>
                  <a:cubicBezTo>
                    <a:pt x="727583" y="0"/>
                    <a:pt x="937641" y="209931"/>
                    <a:pt x="937641" y="468757"/>
                  </a:cubicBezTo>
                  <a:cubicBezTo>
                    <a:pt x="937641" y="727583"/>
                    <a:pt x="727710" y="937641"/>
                    <a:pt x="468757" y="937641"/>
                  </a:cubicBezTo>
                  <a:cubicBezTo>
                    <a:pt x="209804" y="937641"/>
                    <a:pt x="0" y="727710"/>
                    <a:pt x="0" y="468757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4841454" y="5574209"/>
            <a:ext cx="281285" cy="281285"/>
          </a:xfrm>
          <a:custGeom>
            <a:avLst/>
            <a:gdLst/>
            <a:ahLst/>
            <a:cxnLst/>
            <a:rect l="l" t="t" r="r" b="b"/>
            <a:pathLst>
              <a:path w="281285" h="281285">
                <a:moveTo>
                  <a:pt x="0" y="0"/>
                </a:moveTo>
                <a:lnTo>
                  <a:pt x="281285" y="0"/>
                </a:lnTo>
                <a:lnTo>
                  <a:pt x="281285" y="281285"/>
                </a:lnTo>
                <a:lnTo>
                  <a:pt x="0" y="2812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66" r="-1666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00596" y="6272212"/>
            <a:ext cx="2930129" cy="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Caste &amp; Income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0596" y="6741021"/>
            <a:ext cx="7563147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Caste acts as a proxy for economic disadvantage, linked to IHDS income data.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61127" y="5714851"/>
            <a:ext cx="8089255" cy="2105917"/>
            <a:chOff x="0" y="0"/>
            <a:chExt cx="10785673" cy="28078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85729" cy="2807843"/>
            </a:xfrm>
            <a:custGeom>
              <a:avLst/>
              <a:gdLst/>
              <a:ahLst/>
              <a:cxnLst/>
              <a:rect l="l" t="t" r="r" b="b"/>
              <a:pathLst>
                <a:path w="10785729" h="280784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02849" y="0"/>
                  </a:lnTo>
                  <a:cubicBezTo>
                    <a:pt x="10703814" y="0"/>
                    <a:pt x="10785729" y="81915"/>
                    <a:pt x="10785729" y="182880"/>
                  </a:cubicBezTo>
                  <a:lnTo>
                    <a:pt x="10785729" y="2624963"/>
                  </a:lnTo>
                  <a:cubicBezTo>
                    <a:pt x="10785729" y="2725928"/>
                    <a:pt x="10703814" y="2807843"/>
                    <a:pt x="10602849" y="2807843"/>
                  </a:cubicBezTo>
                  <a:lnTo>
                    <a:pt x="182880" y="2807843"/>
                  </a:lnTo>
                  <a:cubicBezTo>
                    <a:pt x="81915" y="2807843"/>
                    <a:pt x="0" y="2725928"/>
                    <a:pt x="0" y="2624963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261127" y="5686276"/>
            <a:ext cx="8089255" cy="114300"/>
            <a:chOff x="0" y="0"/>
            <a:chExt cx="10785673" cy="152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785729" cy="152400"/>
            </a:xfrm>
            <a:custGeom>
              <a:avLst/>
              <a:gdLst/>
              <a:ahLst/>
              <a:cxnLst/>
              <a:rect l="l" t="t" r="r" b="b"/>
              <a:pathLst>
                <a:path w="1078572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09529" y="0"/>
                  </a:lnTo>
                  <a:cubicBezTo>
                    <a:pt x="10751566" y="0"/>
                    <a:pt x="10785729" y="34163"/>
                    <a:pt x="10785729" y="76200"/>
                  </a:cubicBezTo>
                  <a:cubicBezTo>
                    <a:pt x="10785729" y="118237"/>
                    <a:pt x="10751566" y="152400"/>
                    <a:pt x="1070952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2954075" y="5363319"/>
            <a:ext cx="703212" cy="703213"/>
            <a:chOff x="0" y="0"/>
            <a:chExt cx="937617" cy="93761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37641" cy="937641"/>
            </a:xfrm>
            <a:custGeom>
              <a:avLst/>
              <a:gdLst/>
              <a:ahLst/>
              <a:cxnLst/>
              <a:rect l="l" t="t" r="r" b="b"/>
              <a:pathLst>
                <a:path w="937641" h="937641">
                  <a:moveTo>
                    <a:pt x="0" y="468757"/>
                  </a:moveTo>
                  <a:cubicBezTo>
                    <a:pt x="0" y="209931"/>
                    <a:pt x="209931" y="0"/>
                    <a:pt x="468757" y="0"/>
                  </a:cubicBezTo>
                  <a:cubicBezTo>
                    <a:pt x="727583" y="0"/>
                    <a:pt x="937641" y="209931"/>
                    <a:pt x="937641" y="468757"/>
                  </a:cubicBezTo>
                  <a:cubicBezTo>
                    <a:pt x="937641" y="727583"/>
                    <a:pt x="727710" y="937641"/>
                    <a:pt x="468757" y="937641"/>
                  </a:cubicBezTo>
                  <a:cubicBezTo>
                    <a:pt x="209804" y="937641"/>
                    <a:pt x="0" y="727710"/>
                    <a:pt x="0" y="468757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id="41" name="Freeform 41" descr="preencoded.png"/>
          <p:cNvSpPr/>
          <p:nvPr/>
        </p:nvSpPr>
        <p:spPr>
          <a:xfrm>
            <a:off x="13164964" y="5574209"/>
            <a:ext cx="281285" cy="281285"/>
          </a:xfrm>
          <a:custGeom>
            <a:avLst/>
            <a:gdLst/>
            <a:ahLst/>
            <a:cxnLst/>
            <a:rect l="l" t="t" r="r" b="b"/>
            <a:pathLst>
              <a:path w="281285" h="281285">
                <a:moveTo>
                  <a:pt x="0" y="0"/>
                </a:moveTo>
                <a:lnTo>
                  <a:pt x="281285" y="0"/>
                </a:lnTo>
                <a:lnTo>
                  <a:pt x="281285" y="281285"/>
                </a:lnTo>
                <a:lnTo>
                  <a:pt x="0" y="281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0000" b="-20000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9524108" y="6272212"/>
            <a:ext cx="2930129" cy="3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Parental Education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24108" y="6741021"/>
            <a:ext cx="7563296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Integrated from NFHS dataset to assess its direct impact on retention.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37617" y="8084344"/>
            <a:ext cx="16412766" cy="1371005"/>
            <a:chOff x="0" y="0"/>
            <a:chExt cx="21883688" cy="182800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883751" cy="1828038"/>
            </a:xfrm>
            <a:custGeom>
              <a:avLst/>
              <a:gdLst/>
              <a:ahLst/>
              <a:cxnLst/>
              <a:rect l="l" t="t" r="r" b="b"/>
              <a:pathLst>
                <a:path w="21883751" h="1828038">
                  <a:moveTo>
                    <a:pt x="0" y="131318"/>
                  </a:moveTo>
                  <a:cubicBezTo>
                    <a:pt x="0" y="58801"/>
                    <a:pt x="58801" y="0"/>
                    <a:pt x="131318" y="0"/>
                  </a:cubicBezTo>
                  <a:lnTo>
                    <a:pt x="21752433" y="0"/>
                  </a:lnTo>
                  <a:cubicBezTo>
                    <a:pt x="21824950" y="0"/>
                    <a:pt x="21883751" y="58801"/>
                    <a:pt x="21883751" y="131318"/>
                  </a:cubicBezTo>
                  <a:lnTo>
                    <a:pt x="21883751" y="1696720"/>
                  </a:lnTo>
                  <a:cubicBezTo>
                    <a:pt x="21883751" y="1769237"/>
                    <a:pt x="21824950" y="1828038"/>
                    <a:pt x="21752433" y="1828038"/>
                  </a:cubicBezTo>
                  <a:lnTo>
                    <a:pt x="131318" y="1828038"/>
                  </a:lnTo>
                  <a:cubicBezTo>
                    <a:pt x="58801" y="1828038"/>
                    <a:pt x="0" y="1769237"/>
                    <a:pt x="0" y="1696720"/>
                  </a:cubicBezTo>
                  <a:close/>
                </a:path>
              </a:pathLst>
            </a:custGeom>
            <a:solidFill>
              <a:srgbClr val="E1D4D0"/>
            </a:solid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172021" y="8448229"/>
            <a:ext cx="292894" cy="234404"/>
            <a:chOff x="0" y="0"/>
            <a:chExt cx="390525" cy="312538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390525" cy="312547"/>
            </a:xfrm>
            <a:custGeom>
              <a:avLst/>
              <a:gdLst/>
              <a:ahLst/>
              <a:cxnLst/>
              <a:rect l="l" t="t" r="r" b="b"/>
              <a:pathLst>
                <a:path w="390525" h="312547">
                  <a:moveTo>
                    <a:pt x="0" y="0"/>
                  </a:moveTo>
                  <a:lnTo>
                    <a:pt x="390525" y="0"/>
                  </a:lnTo>
                  <a:lnTo>
                    <a:pt x="390525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84" b="-381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1699320" y="8310563"/>
            <a:ext cx="15416659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Critical Assumption:</a:t>
            </a:r>
            <a:r>
              <a:rPr lang="en-US" sz="18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Dropout rates are calculated only for enrolled students. This means the figures may underestimate the true number of out-of-school children, especially where initial enrollment is low.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1312" y="490538"/>
            <a:ext cx="8021688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Insight 1: The Rural-Urban Divide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1312" y="1421160"/>
            <a:ext cx="16805374" cy="28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clear disparity exists between rural and urban districts, though both face significant challenges in retaining students.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1312" y="2126309"/>
            <a:ext cx="7816747" cy="7816747"/>
            <a:chOff x="0" y="0"/>
            <a:chExt cx="10422330" cy="1042233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422382" cy="10422382"/>
            </a:xfrm>
            <a:custGeom>
              <a:avLst/>
              <a:gdLst/>
              <a:ahLst/>
              <a:cxnLst/>
              <a:rect l="l" t="t" r="r" b="b"/>
              <a:pathLst>
                <a:path w="10422382" h="10422382">
                  <a:moveTo>
                    <a:pt x="0" y="0"/>
                  </a:moveTo>
                  <a:lnTo>
                    <a:pt x="10422382" y="0"/>
                  </a:lnTo>
                  <a:lnTo>
                    <a:pt x="10422382" y="10422382"/>
                  </a:lnTo>
                  <a:lnTo>
                    <a:pt x="0" y="10422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379595" y="2130326"/>
            <a:ext cx="2779811" cy="36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Rural Districts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9595" y="2644080"/>
            <a:ext cx="8176617" cy="57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Show significantly higher dropout rates, primarily due to limited infrastructure and teacher shortages.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9595" y="3441352"/>
            <a:ext cx="2779811" cy="36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Urban Districts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9595" y="3955107"/>
            <a:ext cx="8176617" cy="57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While having better resources, urban areas still experience high dropout rates driven by competitive pressure and other complex factors.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312" y="10708630"/>
            <a:ext cx="16805374" cy="3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Addressing structural deficits in rural areas is crucial, but urban strategies must focus on mitigating competitive and socioeconomic pressures.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6816" y="638770"/>
            <a:ext cx="12226826" cy="76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Insight 2: Caste and Income Link to Dropout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6816" y="1807517"/>
            <a:ext cx="16374367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Socioeconomic disadvantage, proxied by caste and income, strongly correlates with higher dropout rates among marginalized groups.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2054" y="2530674"/>
            <a:ext cx="8077051" cy="1789360"/>
            <a:chOff x="0" y="0"/>
            <a:chExt cx="10769402" cy="238581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0756646" cy="2373122"/>
            </a:xfrm>
            <a:custGeom>
              <a:avLst/>
              <a:gdLst/>
              <a:ahLst/>
              <a:cxnLst/>
              <a:rect l="l" t="t" r="r" b="b"/>
              <a:pathLst>
                <a:path w="10756646" h="2373122">
                  <a:moveTo>
                    <a:pt x="0" y="133985"/>
                  </a:moveTo>
                  <a:cubicBezTo>
                    <a:pt x="0" y="59944"/>
                    <a:pt x="60198" y="0"/>
                    <a:pt x="134493" y="0"/>
                  </a:cubicBezTo>
                  <a:lnTo>
                    <a:pt x="10622153" y="0"/>
                  </a:lnTo>
                  <a:cubicBezTo>
                    <a:pt x="10696448" y="0"/>
                    <a:pt x="10756646" y="59944"/>
                    <a:pt x="10756646" y="133985"/>
                  </a:cubicBezTo>
                  <a:lnTo>
                    <a:pt x="10756646" y="2239137"/>
                  </a:lnTo>
                  <a:cubicBezTo>
                    <a:pt x="10756646" y="2313178"/>
                    <a:pt x="10696448" y="2373122"/>
                    <a:pt x="10622153" y="2373122"/>
                  </a:cubicBezTo>
                  <a:lnTo>
                    <a:pt x="134493" y="2373122"/>
                  </a:lnTo>
                  <a:cubicBezTo>
                    <a:pt x="60198" y="2373122"/>
                    <a:pt x="0" y="2313178"/>
                    <a:pt x="0" y="2239137"/>
                  </a:cubicBezTo>
                  <a:close/>
                </a:path>
              </a:pathLst>
            </a:custGeom>
            <a:solidFill>
              <a:srgbClr val="C9907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769346" cy="2385822"/>
            </a:xfrm>
            <a:custGeom>
              <a:avLst/>
              <a:gdLst/>
              <a:ahLst/>
              <a:cxnLst/>
              <a:rect l="l" t="t" r="r" b="b"/>
              <a:pathLst>
                <a:path w="10769346" h="2385822">
                  <a:moveTo>
                    <a:pt x="0" y="140335"/>
                  </a:moveTo>
                  <a:cubicBezTo>
                    <a:pt x="0" y="62738"/>
                    <a:pt x="63119" y="0"/>
                    <a:pt x="140843" y="0"/>
                  </a:cubicBezTo>
                  <a:lnTo>
                    <a:pt x="10628503" y="0"/>
                  </a:lnTo>
                  <a:lnTo>
                    <a:pt x="10628503" y="6350"/>
                  </a:lnTo>
                  <a:lnTo>
                    <a:pt x="10628503" y="0"/>
                  </a:lnTo>
                  <a:cubicBezTo>
                    <a:pt x="10706227" y="0"/>
                    <a:pt x="10769346" y="62738"/>
                    <a:pt x="10769346" y="140335"/>
                  </a:cubicBezTo>
                  <a:lnTo>
                    <a:pt x="10762996" y="140335"/>
                  </a:lnTo>
                  <a:lnTo>
                    <a:pt x="10769346" y="140335"/>
                  </a:lnTo>
                  <a:lnTo>
                    <a:pt x="10769346" y="2245487"/>
                  </a:lnTo>
                  <a:lnTo>
                    <a:pt x="10762996" y="2245487"/>
                  </a:lnTo>
                  <a:lnTo>
                    <a:pt x="10769346" y="2245487"/>
                  </a:lnTo>
                  <a:cubicBezTo>
                    <a:pt x="10769346" y="2322957"/>
                    <a:pt x="10706227" y="2385822"/>
                    <a:pt x="10628503" y="2385822"/>
                  </a:cubicBezTo>
                  <a:lnTo>
                    <a:pt x="10628503" y="2379472"/>
                  </a:lnTo>
                  <a:lnTo>
                    <a:pt x="10628503" y="2385822"/>
                  </a:lnTo>
                  <a:lnTo>
                    <a:pt x="140843" y="2385822"/>
                  </a:lnTo>
                  <a:lnTo>
                    <a:pt x="140843" y="2379472"/>
                  </a:lnTo>
                  <a:lnTo>
                    <a:pt x="140843" y="2385822"/>
                  </a:lnTo>
                  <a:cubicBezTo>
                    <a:pt x="63119" y="2385822"/>
                    <a:pt x="0" y="2322957"/>
                    <a:pt x="0" y="2245487"/>
                  </a:cubicBezTo>
                  <a:lnTo>
                    <a:pt x="0" y="140335"/>
                  </a:lnTo>
                  <a:lnTo>
                    <a:pt x="6350" y="140335"/>
                  </a:lnTo>
                  <a:lnTo>
                    <a:pt x="0" y="140335"/>
                  </a:lnTo>
                  <a:moveTo>
                    <a:pt x="12700" y="140335"/>
                  </a:moveTo>
                  <a:lnTo>
                    <a:pt x="12700" y="2245487"/>
                  </a:lnTo>
                  <a:lnTo>
                    <a:pt x="6350" y="2245487"/>
                  </a:lnTo>
                  <a:lnTo>
                    <a:pt x="12700" y="2245487"/>
                  </a:lnTo>
                  <a:cubicBezTo>
                    <a:pt x="12700" y="2315972"/>
                    <a:pt x="70104" y="2373122"/>
                    <a:pt x="140843" y="2373122"/>
                  </a:cubicBezTo>
                  <a:lnTo>
                    <a:pt x="10628503" y="2373122"/>
                  </a:lnTo>
                  <a:cubicBezTo>
                    <a:pt x="10699369" y="2373122"/>
                    <a:pt x="10756646" y="2315972"/>
                    <a:pt x="10756646" y="2245487"/>
                  </a:cubicBezTo>
                  <a:lnTo>
                    <a:pt x="10756646" y="140335"/>
                  </a:lnTo>
                  <a:cubicBezTo>
                    <a:pt x="10756646" y="69850"/>
                    <a:pt x="10699369" y="12700"/>
                    <a:pt x="10628503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69850"/>
                    <a:pt x="12700" y="140335"/>
                  </a:cubicBezTo>
                  <a:close/>
                </a:path>
              </a:pathLst>
            </a:custGeom>
            <a:solidFill>
              <a:srgbClr val="AF766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5507" y="2755553"/>
            <a:ext cx="2990404" cy="40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Higher Dropout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5507" y="3225105"/>
            <a:ext cx="7570142" cy="84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SC/ST/OBC/Muslim students show higher dropout rates compared to general or upper caste students.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58746" y="2530674"/>
            <a:ext cx="8077200" cy="1789360"/>
            <a:chOff x="0" y="0"/>
            <a:chExt cx="10769600" cy="238581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0756900" cy="2373122"/>
            </a:xfrm>
            <a:custGeom>
              <a:avLst/>
              <a:gdLst/>
              <a:ahLst/>
              <a:cxnLst/>
              <a:rect l="l" t="t" r="r" b="b"/>
              <a:pathLst>
                <a:path w="10756900" h="2373122">
                  <a:moveTo>
                    <a:pt x="0" y="133985"/>
                  </a:moveTo>
                  <a:cubicBezTo>
                    <a:pt x="0" y="59944"/>
                    <a:pt x="60198" y="0"/>
                    <a:pt x="134493" y="0"/>
                  </a:cubicBezTo>
                  <a:lnTo>
                    <a:pt x="10622407" y="0"/>
                  </a:lnTo>
                  <a:cubicBezTo>
                    <a:pt x="10696701" y="0"/>
                    <a:pt x="10756900" y="59944"/>
                    <a:pt x="10756900" y="133985"/>
                  </a:cubicBezTo>
                  <a:lnTo>
                    <a:pt x="10756900" y="2239137"/>
                  </a:lnTo>
                  <a:cubicBezTo>
                    <a:pt x="10756900" y="2313178"/>
                    <a:pt x="10696701" y="2373122"/>
                    <a:pt x="10622407" y="2373122"/>
                  </a:cubicBezTo>
                  <a:lnTo>
                    <a:pt x="134493" y="2373122"/>
                  </a:lnTo>
                  <a:cubicBezTo>
                    <a:pt x="60198" y="2373122"/>
                    <a:pt x="0" y="2313178"/>
                    <a:pt x="0" y="2239137"/>
                  </a:cubicBezTo>
                  <a:close/>
                </a:path>
              </a:pathLst>
            </a:custGeom>
            <a:solidFill>
              <a:srgbClr val="C9907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769600" cy="2385822"/>
            </a:xfrm>
            <a:custGeom>
              <a:avLst/>
              <a:gdLst/>
              <a:ahLst/>
              <a:cxnLst/>
              <a:rect l="l" t="t" r="r" b="b"/>
              <a:pathLst>
                <a:path w="10769600" h="2385822">
                  <a:moveTo>
                    <a:pt x="0" y="140335"/>
                  </a:moveTo>
                  <a:cubicBezTo>
                    <a:pt x="0" y="62738"/>
                    <a:pt x="63119" y="0"/>
                    <a:pt x="140843" y="0"/>
                  </a:cubicBezTo>
                  <a:lnTo>
                    <a:pt x="10628757" y="0"/>
                  </a:lnTo>
                  <a:lnTo>
                    <a:pt x="10628757" y="6350"/>
                  </a:lnTo>
                  <a:lnTo>
                    <a:pt x="10628757" y="0"/>
                  </a:lnTo>
                  <a:cubicBezTo>
                    <a:pt x="10706481" y="0"/>
                    <a:pt x="10769600" y="62738"/>
                    <a:pt x="10769600" y="140335"/>
                  </a:cubicBezTo>
                  <a:lnTo>
                    <a:pt x="10763250" y="140335"/>
                  </a:lnTo>
                  <a:lnTo>
                    <a:pt x="10769600" y="140335"/>
                  </a:lnTo>
                  <a:lnTo>
                    <a:pt x="10769600" y="2245487"/>
                  </a:lnTo>
                  <a:lnTo>
                    <a:pt x="10763250" y="2245487"/>
                  </a:lnTo>
                  <a:lnTo>
                    <a:pt x="10769600" y="2245487"/>
                  </a:lnTo>
                  <a:cubicBezTo>
                    <a:pt x="10769600" y="2322957"/>
                    <a:pt x="10706481" y="2385822"/>
                    <a:pt x="10628757" y="2385822"/>
                  </a:cubicBezTo>
                  <a:lnTo>
                    <a:pt x="10628757" y="2379472"/>
                  </a:lnTo>
                  <a:lnTo>
                    <a:pt x="10628757" y="2385822"/>
                  </a:lnTo>
                  <a:lnTo>
                    <a:pt x="140843" y="2385822"/>
                  </a:lnTo>
                  <a:lnTo>
                    <a:pt x="140843" y="2379472"/>
                  </a:lnTo>
                  <a:lnTo>
                    <a:pt x="140843" y="2385822"/>
                  </a:lnTo>
                  <a:cubicBezTo>
                    <a:pt x="63119" y="2385822"/>
                    <a:pt x="0" y="2322957"/>
                    <a:pt x="0" y="2245487"/>
                  </a:cubicBezTo>
                  <a:lnTo>
                    <a:pt x="0" y="140335"/>
                  </a:lnTo>
                  <a:lnTo>
                    <a:pt x="6350" y="140335"/>
                  </a:lnTo>
                  <a:lnTo>
                    <a:pt x="0" y="140335"/>
                  </a:lnTo>
                  <a:moveTo>
                    <a:pt x="12700" y="140335"/>
                  </a:moveTo>
                  <a:lnTo>
                    <a:pt x="12700" y="2245487"/>
                  </a:lnTo>
                  <a:lnTo>
                    <a:pt x="6350" y="2245487"/>
                  </a:lnTo>
                  <a:lnTo>
                    <a:pt x="12700" y="2245487"/>
                  </a:lnTo>
                  <a:cubicBezTo>
                    <a:pt x="12700" y="2315972"/>
                    <a:pt x="70104" y="2373122"/>
                    <a:pt x="140843" y="2373122"/>
                  </a:cubicBezTo>
                  <a:lnTo>
                    <a:pt x="10628757" y="2373122"/>
                  </a:lnTo>
                  <a:cubicBezTo>
                    <a:pt x="10699623" y="2373122"/>
                    <a:pt x="10756900" y="2315972"/>
                    <a:pt x="10756900" y="2245487"/>
                  </a:cubicBezTo>
                  <a:lnTo>
                    <a:pt x="10756900" y="140335"/>
                  </a:lnTo>
                  <a:cubicBezTo>
                    <a:pt x="10756900" y="69850"/>
                    <a:pt x="10699496" y="12700"/>
                    <a:pt x="10628757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69850"/>
                    <a:pt x="12700" y="140335"/>
                  </a:cubicBezTo>
                  <a:close/>
                </a:path>
              </a:pathLst>
            </a:custGeom>
            <a:solidFill>
              <a:srgbClr val="AF766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512201" y="2755553"/>
            <a:ext cx="2990404" cy="40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Prominent Reason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12201" y="3225105"/>
            <a:ext cx="7570291" cy="84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primary driver is the lower average income of these groups, indicating economic pressure is a major factor.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6816" y="4664570"/>
            <a:ext cx="8555385" cy="42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Adjusted IHDS Income Estimates (Approx. 2024–25)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2054" y="5476577"/>
            <a:ext cx="16383892" cy="4160341"/>
            <a:chOff x="0" y="0"/>
            <a:chExt cx="21845190" cy="55471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45270" cy="5547106"/>
            </a:xfrm>
            <a:custGeom>
              <a:avLst/>
              <a:gdLst/>
              <a:ahLst/>
              <a:cxnLst/>
              <a:rect l="l" t="t" r="r" b="b"/>
              <a:pathLst>
                <a:path w="21845270" h="5547106">
                  <a:moveTo>
                    <a:pt x="0" y="140335"/>
                  </a:moveTo>
                  <a:cubicBezTo>
                    <a:pt x="0" y="62865"/>
                    <a:pt x="62992" y="0"/>
                    <a:pt x="140589" y="0"/>
                  </a:cubicBezTo>
                  <a:lnTo>
                    <a:pt x="21704681" y="0"/>
                  </a:lnTo>
                  <a:lnTo>
                    <a:pt x="21704681" y="6350"/>
                  </a:lnTo>
                  <a:lnTo>
                    <a:pt x="21704681" y="0"/>
                  </a:lnTo>
                  <a:cubicBezTo>
                    <a:pt x="21782278" y="0"/>
                    <a:pt x="21845270" y="62865"/>
                    <a:pt x="21845270" y="140335"/>
                  </a:cubicBezTo>
                  <a:lnTo>
                    <a:pt x="21838920" y="140335"/>
                  </a:lnTo>
                  <a:lnTo>
                    <a:pt x="21845270" y="140335"/>
                  </a:lnTo>
                  <a:lnTo>
                    <a:pt x="21845270" y="5406771"/>
                  </a:lnTo>
                  <a:lnTo>
                    <a:pt x="21838920" y="5406771"/>
                  </a:lnTo>
                  <a:lnTo>
                    <a:pt x="21845270" y="5406771"/>
                  </a:lnTo>
                  <a:cubicBezTo>
                    <a:pt x="21845270" y="5484241"/>
                    <a:pt x="21782278" y="5547106"/>
                    <a:pt x="21704681" y="5547106"/>
                  </a:cubicBezTo>
                  <a:lnTo>
                    <a:pt x="21704681" y="5540756"/>
                  </a:lnTo>
                  <a:lnTo>
                    <a:pt x="21704681" y="5547106"/>
                  </a:lnTo>
                  <a:lnTo>
                    <a:pt x="140589" y="5547106"/>
                  </a:lnTo>
                  <a:lnTo>
                    <a:pt x="140589" y="5540756"/>
                  </a:lnTo>
                  <a:lnTo>
                    <a:pt x="140589" y="5547106"/>
                  </a:lnTo>
                  <a:cubicBezTo>
                    <a:pt x="62992" y="5547106"/>
                    <a:pt x="0" y="5484241"/>
                    <a:pt x="0" y="5406771"/>
                  </a:cubicBezTo>
                  <a:lnTo>
                    <a:pt x="0" y="140335"/>
                  </a:lnTo>
                  <a:lnTo>
                    <a:pt x="6350" y="140335"/>
                  </a:lnTo>
                  <a:lnTo>
                    <a:pt x="0" y="140335"/>
                  </a:lnTo>
                  <a:moveTo>
                    <a:pt x="12700" y="140335"/>
                  </a:moveTo>
                  <a:lnTo>
                    <a:pt x="12700" y="5406771"/>
                  </a:lnTo>
                  <a:lnTo>
                    <a:pt x="6350" y="5406771"/>
                  </a:lnTo>
                  <a:lnTo>
                    <a:pt x="12700" y="5406771"/>
                  </a:lnTo>
                  <a:cubicBezTo>
                    <a:pt x="12700" y="5477256"/>
                    <a:pt x="69977" y="5534406"/>
                    <a:pt x="140589" y="5534406"/>
                  </a:cubicBezTo>
                  <a:lnTo>
                    <a:pt x="21704681" y="5534406"/>
                  </a:lnTo>
                  <a:cubicBezTo>
                    <a:pt x="21775294" y="5534406"/>
                    <a:pt x="21832570" y="5477256"/>
                    <a:pt x="21832570" y="5406771"/>
                  </a:cubicBezTo>
                  <a:lnTo>
                    <a:pt x="21832570" y="140335"/>
                  </a:lnTo>
                  <a:cubicBezTo>
                    <a:pt x="21832570" y="69850"/>
                    <a:pt x="21775294" y="12700"/>
                    <a:pt x="21704681" y="12700"/>
                  </a:cubicBezTo>
                  <a:lnTo>
                    <a:pt x="140589" y="12700"/>
                  </a:lnTo>
                  <a:lnTo>
                    <a:pt x="140589" y="6350"/>
                  </a:lnTo>
                  <a:lnTo>
                    <a:pt x="140589" y="12700"/>
                  </a:lnTo>
                  <a:cubicBezTo>
                    <a:pt x="69977" y="12700"/>
                    <a:pt x="12700" y="69850"/>
                    <a:pt x="12700" y="140335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66341" y="5490865"/>
            <a:ext cx="16355317" cy="688627"/>
            <a:chOff x="0" y="0"/>
            <a:chExt cx="21807090" cy="9181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05656" y="5567660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Forward Caste Hindu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03912" y="5567660"/>
            <a:ext cx="4667252" cy="45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72,717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98967" y="5605834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3,49,041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66341" y="6179492"/>
            <a:ext cx="16355317" cy="688627"/>
            <a:chOff x="0" y="0"/>
            <a:chExt cx="21807090" cy="9181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05656" y="6256287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OBC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03912" y="6256287"/>
            <a:ext cx="4418708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42,331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98967" y="6217964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2,03,150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66341" y="6868120"/>
            <a:ext cx="16355317" cy="688627"/>
            <a:chOff x="0" y="0"/>
            <a:chExt cx="21807090" cy="9181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05656" y="6944915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SC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06272" y="6944915"/>
            <a:ext cx="4418708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34,128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98967" y="6959426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1,63,814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66341" y="7556747"/>
            <a:ext cx="16355317" cy="688627"/>
            <a:chOff x="0" y="0"/>
            <a:chExt cx="21807090" cy="9181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205656" y="7633544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03912" y="7633544"/>
            <a:ext cx="4418708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32,345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98967" y="7633544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1,55,256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66341" y="8245376"/>
            <a:ext cx="16355317" cy="688627"/>
            <a:chOff x="0" y="0"/>
            <a:chExt cx="21807090" cy="91817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205656" y="8322171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Muslim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06272" y="8322171"/>
            <a:ext cx="4418708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44,158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98967" y="8263982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2,11,958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66341" y="8934004"/>
            <a:ext cx="16355317" cy="688627"/>
            <a:chOff x="0" y="0"/>
            <a:chExt cx="21807090" cy="91817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807043" cy="918210"/>
            </a:xfrm>
            <a:custGeom>
              <a:avLst/>
              <a:gdLst/>
              <a:ahLst/>
              <a:cxnLst/>
              <a:rect l="l" t="t" r="r" b="b"/>
              <a:pathLst>
                <a:path w="21807043" h="918210">
                  <a:moveTo>
                    <a:pt x="0" y="0"/>
                  </a:moveTo>
                  <a:lnTo>
                    <a:pt x="21807043" y="0"/>
                  </a:lnTo>
                  <a:lnTo>
                    <a:pt x="21807043" y="918210"/>
                  </a:lnTo>
                  <a:lnTo>
                    <a:pt x="0" y="918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205656" y="9010799"/>
            <a:ext cx="6058941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Other Religions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506272" y="9025310"/>
            <a:ext cx="4418708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1,01,536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298967" y="9025310"/>
            <a:ext cx="4423470" cy="4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Rs. 4,87,370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90721"/>
            <a:chOff x="0" y="0"/>
            <a:chExt cx="9144000" cy="1372096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0953"/>
            </a:xfrm>
            <a:custGeom>
              <a:avLst/>
              <a:gdLst/>
              <a:ahLst/>
              <a:cxnLst/>
              <a:rect l="l" t="t" r="r" b="b"/>
              <a:pathLst>
                <a:path w="9144000" h="13720953">
                  <a:moveTo>
                    <a:pt x="0" y="0"/>
                  </a:moveTo>
                  <a:lnTo>
                    <a:pt x="9144000" y="0"/>
                  </a:lnTo>
                  <a:lnTo>
                    <a:pt x="9144000" y="13720953"/>
                  </a:lnTo>
                  <a:lnTo>
                    <a:pt x="0" y="1372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" r="-1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71550" y="639365"/>
            <a:ext cx="9486900" cy="154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Policy Recommendation 1: Conditional Incentive Scheme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550" y="2474416"/>
            <a:ext cx="9486900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To combat economic pressures driving dropout, especially in higher grades, a targeted financial incentive program is recommended for vulnerable families.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7262" y="3586757"/>
            <a:ext cx="9515475" cy="1873895"/>
            <a:chOff x="0" y="0"/>
            <a:chExt cx="12687300" cy="249852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2649200" cy="2460371"/>
            </a:xfrm>
            <a:custGeom>
              <a:avLst/>
              <a:gdLst/>
              <a:ahLst/>
              <a:cxnLst/>
              <a:rect l="l" t="t" r="r" b="b"/>
              <a:pathLst>
                <a:path w="12649200" h="2460371">
                  <a:moveTo>
                    <a:pt x="0" y="136017"/>
                  </a:moveTo>
                  <a:cubicBezTo>
                    <a:pt x="0" y="60960"/>
                    <a:pt x="61722" y="0"/>
                    <a:pt x="137668" y="0"/>
                  </a:cubicBezTo>
                  <a:lnTo>
                    <a:pt x="12511532" y="0"/>
                  </a:lnTo>
                  <a:cubicBezTo>
                    <a:pt x="12587605" y="0"/>
                    <a:pt x="12649200" y="60960"/>
                    <a:pt x="12649200" y="136017"/>
                  </a:cubicBezTo>
                  <a:lnTo>
                    <a:pt x="12649200" y="2324354"/>
                  </a:lnTo>
                  <a:cubicBezTo>
                    <a:pt x="12649200" y="2399538"/>
                    <a:pt x="12587477" y="2460371"/>
                    <a:pt x="12511532" y="2460371"/>
                  </a:cubicBezTo>
                  <a:lnTo>
                    <a:pt x="137668" y="2460371"/>
                  </a:lnTo>
                  <a:cubicBezTo>
                    <a:pt x="61595" y="2460371"/>
                    <a:pt x="0" y="2399411"/>
                    <a:pt x="0" y="2324354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87300" cy="2498471"/>
            </a:xfrm>
            <a:custGeom>
              <a:avLst/>
              <a:gdLst/>
              <a:ahLst/>
              <a:cxnLst/>
              <a:rect l="l" t="t" r="r" b="b"/>
              <a:pathLst>
                <a:path w="12687300" h="2498471">
                  <a:moveTo>
                    <a:pt x="0" y="155067"/>
                  </a:moveTo>
                  <a:cubicBezTo>
                    <a:pt x="0" y="69215"/>
                    <a:pt x="70358" y="0"/>
                    <a:pt x="156718" y="0"/>
                  </a:cubicBezTo>
                  <a:lnTo>
                    <a:pt x="12530582" y="0"/>
                  </a:lnTo>
                  <a:lnTo>
                    <a:pt x="12530582" y="19050"/>
                  </a:lnTo>
                  <a:lnTo>
                    <a:pt x="12530582" y="0"/>
                  </a:lnTo>
                  <a:cubicBezTo>
                    <a:pt x="12616942" y="0"/>
                    <a:pt x="12687300" y="69215"/>
                    <a:pt x="12687300" y="155067"/>
                  </a:cubicBezTo>
                  <a:lnTo>
                    <a:pt x="12668250" y="155067"/>
                  </a:lnTo>
                  <a:lnTo>
                    <a:pt x="12687300" y="155067"/>
                  </a:lnTo>
                  <a:lnTo>
                    <a:pt x="12687300" y="2343404"/>
                  </a:lnTo>
                  <a:lnTo>
                    <a:pt x="12668250" y="2343404"/>
                  </a:lnTo>
                  <a:lnTo>
                    <a:pt x="12687300" y="2343404"/>
                  </a:lnTo>
                  <a:cubicBezTo>
                    <a:pt x="12687300" y="2429256"/>
                    <a:pt x="12616942" y="2498471"/>
                    <a:pt x="12530582" y="2498471"/>
                  </a:cubicBezTo>
                  <a:lnTo>
                    <a:pt x="12530582" y="2479421"/>
                  </a:lnTo>
                  <a:lnTo>
                    <a:pt x="12530582" y="2498471"/>
                  </a:lnTo>
                  <a:lnTo>
                    <a:pt x="156718" y="2498471"/>
                  </a:lnTo>
                  <a:lnTo>
                    <a:pt x="156718" y="2479421"/>
                  </a:lnTo>
                  <a:lnTo>
                    <a:pt x="156718" y="2498471"/>
                  </a:lnTo>
                  <a:cubicBezTo>
                    <a:pt x="70358" y="2498471"/>
                    <a:pt x="0" y="2429256"/>
                    <a:pt x="0" y="2343404"/>
                  </a:cubicBezTo>
                  <a:lnTo>
                    <a:pt x="0" y="155067"/>
                  </a:lnTo>
                  <a:lnTo>
                    <a:pt x="19050" y="155067"/>
                  </a:lnTo>
                  <a:lnTo>
                    <a:pt x="0" y="155067"/>
                  </a:lnTo>
                  <a:moveTo>
                    <a:pt x="38100" y="155067"/>
                  </a:moveTo>
                  <a:lnTo>
                    <a:pt x="38100" y="2343404"/>
                  </a:lnTo>
                  <a:lnTo>
                    <a:pt x="19050" y="2343404"/>
                  </a:lnTo>
                  <a:lnTo>
                    <a:pt x="38100" y="2343404"/>
                  </a:lnTo>
                  <a:cubicBezTo>
                    <a:pt x="38100" y="2407793"/>
                    <a:pt x="91059" y="2460371"/>
                    <a:pt x="156718" y="2460371"/>
                  </a:cubicBezTo>
                  <a:lnTo>
                    <a:pt x="12530582" y="2460371"/>
                  </a:lnTo>
                  <a:cubicBezTo>
                    <a:pt x="12596368" y="2460371"/>
                    <a:pt x="12649200" y="2407793"/>
                    <a:pt x="12649200" y="2343404"/>
                  </a:cubicBezTo>
                  <a:lnTo>
                    <a:pt x="12649200" y="155067"/>
                  </a:lnTo>
                  <a:cubicBezTo>
                    <a:pt x="12649200" y="90678"/>
                    <a:pt x="12596241" y="38100"/>
                    <a:pt x="12530582" y="38100"/>
                  </a:cubicBezTo>
                  <a:lnTo>
                    <a:pt x="156718" y="38100"/>
                  </a:lnTo>
                  <a:lnTo>
                    <a:pt x="156718" y="19050"/>
                  </a:lnTo>
                  <a:lnTo>
                    <a:pt x="156718" y="38100"/>
                  </a:lnTo>
                  <a:cubicBezTo>
                    <a:pt x="91059" y="38100"/>
                    <a:pt x="38100" y="90678"/>
                    <a:pt x="38100" y="155067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00125" y="3629620"/>
            <a:ext cx="971550" cy="1788170"/>
            <a:chOff x="0" y="0"/>
            <a:chExt cx="1295400" cy="23842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5400" cy="2384171"/>
            </a:xfrm>
            <a:custGeom>
              <a:avLst/>
              <a:gdLst/>
              <a:ahLst/>
              <a:cxnLst/>
              <a:rect l="l" t="t" r="r" b="b"/>
              <a:pathLst>
                <a:path w="1295400" h="2384171">
                  <a:moveTo>
                    <a:pt x="0" y="90297"/>
                  </a:moveTo>
                  <a:cubicBezTo>
                    <a:pt x="0" y="40386"/>
                    <a:pt x="40386" y="0"/>
                    <a:pt x="90297" y="0"/>
                  </a:cubicBezTo>
                  <a:lnTo>
                    <a:pt x="1205103" y="0"/>
                  </a:lnTo>
                  <a:cubicBezTo>
                    <a:pt x="1255014" y="0"/>
                    <a:pt x="1295400" y="40386"/>
                    <a:pt x="1295400" y="90297"/>
                  </a:cubicBezTo>
                  <a:lnTo>
                    <a:pt x="1295400" y="2293874"/>
                  </a:lnTo>
                  <a:cubicBezTo>
                    <a:pt x="1295400" y="2343785"/>
                    <a:pt x="1255014" y="2384171"/>
                    <a:pt x="1205103" y="2384171"/>
                  </a:cubicBezTo>
                  <a:lnTo>
                    <a:pt x="90297" y="2384171"/>
                  </a:lnTo>
                  <a:cubicBezTo>
                    <a:pt x="40386" y="2384171"/>
                    <a:pt x="0" y="2343785"/>
                    <a:pt x="0" y="2293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98972" y="4343549"/>
            <a:ext cx="364331" cy="40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14562" y="3862982"/>
            <a:ext cx="3036391" cy="38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Target Group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14562" y="4321522"/>
            <a:ext cx="7972425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Families with uneducated parents and income below a specified threshold.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7262" y="5674965"/>
            <a:ext cx="9515475" cy="1873895"/>
            <a:chOff x="0" y="0"/>
            <a:chExt cx="12687300" cy="2498527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12649200" cy="2460371"/>
            </a:xfrm>
            <a:custGeom>
              <a:avLst/>
              <a:gdLst/>
              <a:ahLst/>
              <a:cxnLst/>
              <a:rect l="l" t="t" r="r" b="b"/>
              <a:pathLst>
                <a:path w="12649200" h="2460371">
                  <a:moveTo>
                    <a:pt x="0" y="136017"/>
                  </a:moveTo>
                  <a:cubicBezTo>
                    <a:pt x="0" y="60960"/>
                    <a:pt x="61722" y="0"/>
                    <a:pt x="137668" y="0"/>
                  </a:cubicBezTo>
                  <a:lnTo>
                    <a:pt x="12511532" y="0"/>
                  </a:lnTo>
                  <a:cubicBezTo>
                    <a:pt x="12587605" y="0"/>
                    <a:pt x="12649200" y="60960"/>
                    <a:pt x="12649200" y="136017"/>
                  </a:cubicBezTo>
                  <a:lnTo>
                    <a:pt x="12649200" y="2324354"/>
                  </a:lnTo>
                  <a:cubicBezTo>
                    <a:pt x="12649200" y="2399538"/>
                    <a:pt x="12587477" y="2460371"/>
                    <a:pt x="12511532" y="2460371"/>
                  </a:cubicBezTo>
                  <a:lnTo>
                    <a:pt x="137668" y="2460371"/>
                  </a:lnTo>
                  <a:cubicBezTo>
                    <a:pt x="61595" y="2460371"/>
                    <a:pt x="0" y="2399411"/>
                    <a:pt x="0" y="2324354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687300" cy="2498471"/>
            </a:xfrm>
            <a:custGeom>
              <a:avLst/>
              <a:gdLst/>
              <a:ahLst/>
              <a:cxnLst/>
              <a:rect l="l" t="t" r="r" b="b"/>
              <a:pathLst>
                <a:path w="12687300" h="2498471">
                  <a:moveTo>
                    <a:pt x="0" y="155067"/>
                  </a:moveTo>
                  <a:cubicBezTo>
                    <a:pt x="0" y="69215"/>
                    <a:pt x="70358" y="0"/>
                    <a:pt x="156718" y="0"/>
                  </a:cubicBezTo>
                  <a:lnTo>
                    <a:pt x="12530582" y="0"/>
                  </a:lnTo>
                  <a:lnTo>
                    <a:pt x="12530582" y="19050"/>
                  </a:lnTo>
                  <a:lnTo>
                    <a:pt x="12530582" y="0"/>
                  </a:lnTo>
                  <a:cubicBezTo>
                    <a:pt x="12616942" y="0"/>
                    <a:pt x="12687300" y="69215"/>
                    <a:pt x="12687300" y="155067"/>
                  </a:cubicBezTo>
                  <a:lnTo>
                    <a:pt x="12668250" y="155067"/>
                  </a:lnTo>
                  <a:lnTo>
                    <a:pt x="12687300" y="155067"/>
                  </a:lnTo>
                  <a:lnTo>
                    <a:pt x="12687300" y="2343404"/>
                  </a:lnTo>
                  <a:lnTo>
                    <a:pt x="12668250" y="2343404"/>
                  </a:lnTo>
                  <a:lnTo>
                    <a:pt x="12687300" y="2343404"/>
                  </a:lnTo>
                  <a:cubicBezTo>
                    <a:pt x="12687300" y="2429256"/>
                    <a:pt x="12616942" y="2498471"/>
                    <a:pt x="12530582" y="2498471"/>
                  </a:cubicBezTo>
                  <a:lnTo>
                    <a:pt x="12530582" y="2479421"/>
                  </a:lnTo>
                  <a:lnTo>
                    <a:pt x="12530582" y="2498471"/>
                  </a:lnTo>
                  <a:lnTo>
                    <a:pt x="156718" y="2498471"/>
                  </a:lnTo>
                  <a:lnTo>
                    <a:pt x="156718" y="2479421"/>
                  </a:lnTo>
                  <a:lnTo>
                    <a:pt x="156718" y="2498471"/>
                  </a:lnTo>
                  <a:cubicBezTo>
                    <a:pt x="70358" y="2498471"/>
                    <a:pt x="0" y="2429256"/>
                    <a:pt x="0" y="2343404"/>
                  </a:cubicBezTo>
                  <a:lnTo>
                    <a:pt x="0" y="155067"/>
                  </a:lnTo>
                  <a:lnTo>
                    <a:pt x="19050" y="155067"/>
                  </a:lnTo>
                  <a:lnTo>
                    <a:pt x="0" y="155067"/>
                  </a:lnTo>
                  <a:moveTo>
                    <a:pt x="38100" y="155067"/>
                  </a:moveTo>
                  <a:lnTo>
                    <a:pt x="38100" y="2343404"/>
                  </a:lnTo>
                  <a:lnTo>
                    <a:pt x="19050" y="2343404"/>
                  </a:lnTo>
                  <a:lnTo>
                    <a:pt x="38100" y="2343404"/>
                  </a:lnTo>
                  <a:cubicBezTo>
                    <a:pt x="38100" y="2407793"/>
                    <a:pt x="91059" y="2460371"/>
                    <a:pt x="156718" y="2460371"/>
                  </a:cubicBezTo>
                  <a:lnTo>
                    <a:pt x="12530582" y="2460371"/>
                  </a:lnTo>
                  <a:cubicBezTo>
                    <a:pt x="12596368" y="2460371"/>
                    <a:pt x="12649200" y="2407793"/>
                    <a:pt x="12649200" y="2343404"/>
                  </a:cubicBezTo>
                  <a:lnTo>
                    <a:pt x="12649200" y="155067"/>
                  </a:lnTo>
                  <a:cubicBezTo>
                    <a:pt x="12649200" y="90678"/>
                    <a:pt x="12596241" y="38100"/>
                    <a:pt x="12530582" y="38100"/>
                  </a:cubicBezTo>
                  <a:lnTo>
                    <a:pt x="156718" y="38100"/>
                  </a:lnTo>
                  <a:lnTo>
                    <a:pt x="156718" y="19050"/>
                  </a:lnTo>
                  <a:lnTo>
                    <a:pt x="156718" y="38100"/>
                  </a:lnTo>
                  <a:cubicBezTo>
                    <a:pt x="91059" y="38100"/>
                    <a:pt x="38100" y="90678"/>
                    <a:pt x="38100" y="155067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00125" y="5717827"/>
            <a:ext cx="971550" cy="1788170"/>
            <a:chOff x="0" y="0"/>
            <a:chExt cx="1295400" cy="23842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95400" cy="2384171"/>
            </a:xfrm>
            <a:custGeom>
              <a:avLst/>
              <a:gdLst/>
              <a:ahLst/>
              <a:cxnLst/>
              <a:rect l="l" t="t" r="r" b="b"/>
              <a:pathLst>
                <a:path w="1295400" h="2384171">
                  <a:moveTo>
                    <a:pt x="0" y="90297"/>
                  </a:moveTo>
                  <a:cubicBezTo>
                    <a:pt x="0" y="40386"/>
                    <a:pt x="40386" y="0"/>
                    <a:pt x="90297" y="0"/>
                  </a:cubicBezTo>
                  <a:lnTo>
                    <a:pt x="1205103" y="0"/>
                  </a:lnTo>
                  <a:cubicBezTo>
                    <a:pt x="1255014" y="0"/>
                    <a:pt x="1295400" y="40386"/>
                    <a:pt x="1295400" y="90297"/>
                  </a:cubicBezTo>
                  <a:lnTo>
                    <a:pt x="1295400" y="2293874"/>
                  </a:lnTo>
                  <a:cubicBezTo>
                    <a:pt x="1295400" y="2343785"/>
                    <a:pt x="1255014" y="2384171"/>
                    <a:pt x="1205103" y="2384171"/>
                  </a:cubicBezTo>
                  <a:lnTo>
                    <a:pt x="90297" y="2384171"/>
                  </a:lnTo>
                  <a:cubicBezTo>
                    <a:pt x="40386" y="2384171"/>
                    <a:pt x="0" y="2343785"/>
                    <a:pt x="0" y="2293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98972" y="6431756"/>
            <a:ext cx="364331" cy="40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14562" y="5951190"/>
            <a:ext cx="3036391" cy="38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Incentive 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14562" y="6409730"/>
            <a:ext cx="7972425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Offer financial rewards for families whose children successfully complete each class from Grade 8 through 12.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57262" y="7763172"/>
            <a:ext cx="9515475" cy="1873895"/>
            <a:chOff x="0" y="0"/>
            <a:chExt cx="12687300" cy="2498527"/>
          </a:xfrm>
        </p:grpSpPr>
        <p:sp>
          <p:nvSpPr>
            <p:cNvPr id="29" name="Freeform 29"/>
            <p:cNvSpPr/>
            <p:nvPr/>
          </p:nvSpPr>
          <p:spPr>
            <a:xfrm>
              <a:off x="19050" y="19050"/>
              <a:ext cx="12649200" cy="2460371"/>
            </a:xfrm>
            <a:custGeom>
              <a:avLst/>
              <a:gdLst/>
              <a:ahLst/>
              <a:cxnLst/>
              <a:rect l="l" t="t" r="r" b="b"/>
              <a:pathLst>
                <a:path w="12649200" h="2460371">
                  <a:moveTo>
                    <a:pt x="0" y="136017"/>
                  </a:moveTo>
                  <a:cubicBezTo>
                    <a:pt x="0" y="60960"/>
                    <a:pt x="61722" y="0"/>
                    <a:pt x="137668" y="0"/>
                  </a:cubicBezTo>
                  <a:lnTo>
                    <a:pt x="12511532" y="0"/>
                  </a:lnTo>
                  <a:cubicBezTo>
                    <a:pt x="12587605" y="0"/>
                    <a:pt x="12649200" y="60960"/>
                    <a:pt x="12649200" y="136017"/>
                  </a:cubicBezTo>
                  <a:lnTo>
                    <a:pt x="12649200" y="2324354"/>
                  </a:lnTo>
                  <a:cubicBezTo>
                    <a:pt x="12649200" y="2399538"/>
                    <a:pt x="12587477" y="2460371"/>
                    <a:pt x="12511532" y="2460371"/>
                  </a:cubicBezTo>
                  <a:lnTo>
                    <a:pt x="137668" y="2460371"/>
                  </a:lnTo>
                  <a:cubicBezTo>
                    <a:pt x="61595" y="2460371"/>
                    <a:pt x="0" y="2399411"/>
                    <a:pt x="0" y="2324354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2687300" cy="2498471"/>
            </a:xfrm>
            <a:custGeom>
              <a:avLst/>
              <a:gdLst/>
              <a:ahLst/>
              <a:cxnLst/>
              <a:rect l="l" t="t" r="r" b="b"/>
              <a:pathLst>
                <a:path w="12687300" h="2498471">
                  <a:moveTo>
                    <a:pt x="0" y="155067"/>
                  </a:moveTo>
                  <a:cubicBezTo>
                    <a:pt x="0" y="69215"/>
                    <a:pt x="70358" y="0"/>
                    <a:pt x="156718" y="0"/>
                  </a:cubicBezTo>
                  <a:lnTo>
                    <a:pt x="12530582" y="0"/>
                  </a:lnTo>
                  <a:lnTo>
                    <a:pt x="12530582" y="19050"/>
                  </a:lnTo>
                  <a:lnTo>
                    <a:pt x="12530582" y="0"/>
                  </a:lnTo>
                  <a:cubicBezTo>
                    <a:pt x="12616942" y="0"/>
                    <a:pt x="12687300" y="69215"/>
                    <a:pt x="12687300" y="155067"/>
                  </a:cubicBezTo>
                  <a:lnTo>
                    <a:pt x="12668250" y="155067"/>
                  </a:lnTo>
                  <a:lnTo>
                    <a:pt x="12687300" y="155067"/>
                  </a:lnTo>
                  <a:lnTo>
                    <a:pt x="12687300" y="2343404"/>
                  </a:lnTo>
                  <a:lnTo>
                    <a:pt x="12668250" y="2343404"/>
                  </a:lnTo>
                  <a:lnTo>
                    <a:pt x="12687300" y="2343404"/>
                  </a:lnTo>
                  <a:cubicBezTo>
                    <a:pt x="12687300" y="2429256"/>
                    <a:pt x="12616942" y="2498471"/>
                    <a:pt x="12530582" y="2498471"/>
                  </a:cubicBezTo>
                  <a:lnTo>
                    <a:pt x="12530582" y="2479421"/>
                  </a:lnTo>
                  <a:lnTo>
                    <a:pt x="12530582" y="2498471"/>
                  </a:lnTo>
                  <a:lnTo>
                    <a:pt x="156718" y="2498471"/>
                  </a:lnTo>
                  <a:lnTo>
                    <a:pt x="156718" y="2479421"/>
                  </a:lnTo>
                  <a:lnTo>
                    <a:pt x="156718" y="2498471"/>
                  </a:lnTo>
                  <a:cubicBezTo>
                    <a:pt x="70358" y="2498471"/>
                    <a:pt x="0" y="2429256"/>
                    <a:pt x="0" y="2343404"/>
                  </a:cubicBezTo>
                  <a:lnTo>
                    <a:pt x="0" y="155067"/>
                  </a:lnTo>
                  <a:lnTo>
                    <a:pt x="19050" y="155067"/>
                  </a:lnTo>
                  <a:lnTo>
                    <a:pt x="0" y="155067"/>
                  </a:lnTo>
                  <a:moveTo>
                    <a:pt x="38100" y="155067"/>
                  </a:moveTo>
                  <a:lnTo>
                    <a:pt x="38100" y="2343404"/>
                  </a:lnTo>
                  <a:lnTo>
                    <a:pt x="19050" y="2343404"/>
                  </a:lnTo>
                  <a:lnTo>
                    <a:pt x="38100" y="2343404"/>
                  </a:lnTo>
                  <a:cubicBezTo>
                    <a:pt x="38100" y="2407793"/>
                    <a:pt x="91059" y="2460371"/>
                    <a:pt x="156718" y="2460371"/>
                  </a:cubicBezTo>
                  <a:lnTo>
                    <a:pt x="12530582" y="2460371"/>
                  </a:lnTo>
                  <a:cubicBezTo>
                    <a:pt x="12596368" y="2460371"/>
                    <a:pt x="12649200" y="2407793"/>
                    <a:pt x="12649200" y="2343404"/>
                  </a:cubicBezTo>
                  <a:lnTo>
                    <a:pt x="12649200" y="155067"/>
                  </a:lnTo>
                  <a:cubicBezTo>
                    <a:pt x="12649200" y="90678"/>
                    <a:pt x="12596241" y="38100"/>
                    <a:pt x="12530582" y="38100"/>
                  </a:cubicBezTo>
                  <a:lnTo>
                    <a:pt x="156718" y="38100"/>
                  </a:lnTo>
                  <a:lnTo>
                    <a:pt x="156718" y="19050"/>
                  </a:lnTo>
                  <a:lnTo>
                    <a:pt x="156718" y="38100"/>
                  </a:lnTo>
                  <a:cubicBezTo>
                    <a:pt x="91059" y="38100"/>
                    <a:pt x="38100" y="90678"/>
                    <a:pt x="38100" y="155067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00125" y="7806035"/>
            <a:ext cx="971550" cy="1788170"/>
            <a:chOff x="0" y="0"/>
            <a:chExt cx="1295400" cy="238422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95400" cy="2384171"/>
            </a:xfrm>
            <a:custGeom>
              <a:avLst/>
              <a:gdLst/>
              <a:ahLst/>
              <a:cxnLst/>
              <a:rect l="l" t="t" r="r" b="b"/>
              <a:pathLst>
                <a:path w="1295400" h="2384171">
                  <a:moveTo>
                    <a:pt x="0" y="90297"/>
                  </a:moveTo>
                  <a:cubicBezTo>
                    <a:pt x="0" y="40386"/>
                    <a:pt x="40386" y="0"/>
                    <a:pt x="90297" y="0"/>
                  </a:cubicBezTo>
                  <a:lnTo>
                    <a:pt x="1205103" y="0"/>
                  </a:lnTo>
                  <a:cubicBezTo>
                    <a:pt x="1255014" y="0"/>
                    <a:pt x="1295400" y="40386"/>
                    <a:pt x="1295400" y="90297"/>
                  </a:cubicBezTo>
                  <a:lnTo>
                    <a:pt x="1295400" y="2293874"/>
                  </a:lnTo>
                  <a:cubicBezTo>
                    <a:pt x="1295400" y="2343785"/>
                    <a:pt x="1255014" y="2384171"/>
                    <a:pt x="1205103" y="2384171"/>
                  </a:cubicBezTo>
                  <a:lnTo>
                    <a:pt x="90297" y="2384171"/>
                  </a:lnTo>
                  <a:cubicBezTo>
                    <a:pt x="40386" y="2384171"/>
                    <a:pt x="0" y="2343785"/>
                    <a:pt x="0" y="229387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98972" y="8519964"/>
            <a:ext cx="364331" cy="40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14562" y="8039397"/>
            <a:ext cx="3036391" cy="38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Duration &amp; Impact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14562" y="8497938"/>
            <a:ext cx="7972425" cy="8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Implement for 20 years to ensure the next generation is educated, creating a positive intergenerational cycle.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4849" y="2120824"/>
            <a:ext cx="16926172" cy="731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Policy Recommendation 2: "Earn While You Learn"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335239"/>
            <a:ext cx="16303526" cy="8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Integrating vocational training and paid work into the schooling process can directly address the economic necessity that forces many students to leave school prematurely.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4489102"/>
            <a:ext cx="5278636" cy="753666"/>
            <a:chOff x="0" y="0"/>
            <a:chExt cx="7038182" cy="100488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7025513" cy="992251"/>
            </a:xfrm>
            <a:custGeom>
              <a:avLst/>
              <a:gdLst/>
              <a:ahLst/>
              <a:cxnLst/>
              <a:rect l="l" t="t" r="r" b="b"/>
              <a:pathLst>
                <a:path w="7025513" h="992251">
                  <a:moveTo>
                    <a:pt x="0" y="496062"/>
                  </a:moveTo>
                  <a:cubicBezTo>
                    <a:pt x="0" y="222123"/>
                    <a:pt x="224536" y="0"/>
                    <a:pt x="501523" y="0"/>
                  </a:cubicBezTo>
                  <a:lnTo>
                    <a:pt x="6523990" y="0"/>
                  </a:lnTo>
                  <a:cubicBezTo>
                    <a:pt x="6800977" y="0"/>
                    <a:pt x="7025513" y="222123"/>
                    <a:pt x="7025513" y="496062"/>
                  </a:cubicBezTo>
                  <a:cubicBezTo>
                    <a:pt x="7025513" y="770001"/>
                    <a:pt x="6800977" y="992251"/>
                    <a:pt x="6523990" y="992251"/>
                  </a:cubicBezTo>
                  <a:lnTo>
                    <a:pt x="501523" y="992251"/>
                  </a:lnTo>
                  <a:cubicBezTo>
                    <a:pt x="22453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38213" cy="1004951"/>
            </a:xfrm>
            <a:custGeom>
              <a:avLst/>
              <a:gdLst/>
              <a:ahLst/>
              <a:cxnLst/>
              <a:rect l="l" t="t" r="r" b="b"/>
              <a:pathLst>
                <a:path w="7038213" h="1004951">
                  <a:moveTo>
                    <a:pt x="0" y="502412"/>
                  </a:moveTo>
                  <a:cubicBezTo>
                    <a:pt x="0" y="224917"/>
                    <a:pt x="227457" y="0"/>
                    <a:pt x="507873" y="0"/>
                  </a:cubicBezTo>
                  <a:lnTo>
                    <a:pt x="6530340" y="0"/>
                  </a:lnTo>
                  <a:lnTo>
                    <a:pt x="6530340" y="6350"/>
                  </a:lnTo>
                  <a:lnTo>
                    <a:pt x="6530340" y="0"/>
                  </a:lnTo>
                  <a:cubicBezTo>
                    <a:pt x="6810756" y="0"/>
                    <a:pt x="7038213" y="224917"/>
                    <a:pt x="7038213" y="502412"/>
                  </a:cubicBezTo>
                  <a:lnTo>
                    <a:pt x="7031863" y="502412"/>
                  </a:lnTo>
                  <a:lnTo>
                    <a:pt x="7038213" y="502412"/>
                  </a:lnTo>
                  <a:lnTo>
                    <a:pt x="7031863" y="502412"/>
                  </a:lnTo>
                  <a:lnTo>
                    <a:pt x="7038213" y="502412"/>
                  </a:lnTo>
                  <a:cubicBezTo>
                    <a:pt x="7038213" y="779907"/>
                    <a:pt x="6810756" y="1004824"/>
                    <a:pt x="6530340" y="1004824"/>
                  </a:cubicBezTo>
                  <a:lnTo>
                    <a:pt x="6530340" y="998474"/>
                  </a:lnTo>
                  <a:lnTo>
                    <a:pt x="6530340" y="1004824"/>
                  </a:lnTo>
                  <a:lnTo>
                    <a:pt x="507873" y="1004824"/>
                  </a:lnTo>
                  <a:lnTo>
                    <a:pt x="507873" y="998474"/>
                  </a:lnTo>
                  <a:lnTo>
                    <a:pt x="507873" y="1004824"/>
                  </a:lnTo>
                  <a:cubicBezTo>
                    <a:pt x="227457" y="1004951"/>
                    <a:pt x="0" y="780034"/>
                    <a:pt x="0" y="502412"/>
                  </a:cubicBezTo>
                  <a:cubicBezTo>
                    <a:pt x="0" y="498856"/>
                    <a:pt x="2794" y="496062"/>
                    <a:pt x="6350" y="496062"/>
                  </a:cubicBezTo>
                  <a:lnTo>
                    <a:pt x="6350" y="502412"/>
                  </a:lnTo>
                  <a:lnTo>
                    <a:pt x="0" y="502412"/>
                  </a:lnTo>
                  <a:moveTo>
                    <a:pt x="12700" y="502412"/>
                  </a:moveTo>
                  <a:cubicBezTo>
                    <a:pt x="12700" y="505968"/>
                    <a:pt x="9906" y="508762"/>
                    <a:pt x="6350" y="508762"/>
                  </a:cubicBezTo>
                  <a:lnTo>
                    <a:pt x="6350" y="502412"/>
                  </a:lnTo>
                  <a:lnTo>
                    <a:pt x="12700" y="502412"/>
                  </a:lnTo>
                  <a:cubicBezTo>
                    <a:pt x="12700" y="772795"/>
                    <a:pt x="234315" y="992251"/>
                    <a:pt x="507873" y="992251"/>
                  </a:cubicBezTo>
                  <a:lnTo>
                    <a:pt x="6530340" y="992251"/>
                  </a:lnTo>
                  <a:cubicBezTo>
                    <a:pt x="6803898" y="992251"/>
                    <a:pt x="7025513" y="772922"/>
                    <a:pt x="7025513" y="502539"/>
                  </a:cubicBezTo>
                  <a:cubicBezTo>
                    <a:pt x="7025513" y="232156"/>
                    <a:pt x="6803898" y="12700"/>
                    <a:pt x="6530340" y="12700"/>
                  </a:cubicBezTo>
                  <a:lnTo>
                    <a:pt x="507873" y="12700"/>
                  </a:lnTo>
                  <a:lnTo>
                    <a:pt x="507873" y="6350"/>
                  </a:lnTo>
                  <a:lnTo>
                    <a:pt x="507873" y="12700"/>
                  </a:lnTo>
                  <a:cubicBezTo>
                    <a:pt x="234315" y="12700"/>
                    <a:pt x="12700" y="232029"/>
                    <a:pt x="12700" y="502412"/>
                  </a:cubicBezTo>
                  <a:close/>
                </a:path>
              </a:pathLst>
            </a:custGeom>
            <a:solidFill>
              <a:srgbClr val="9C776D"/>
            </a:solidFill>
          </p:spPr>
        </p:sp>
      </p:grpSp>
      <p:sp>
        <p:nvSpPr>
          <p:cNvPr id="11" name="Freeform 11" descr="preencoded.png"/>
          <p:cNvSpPr/>
          <p:nvPr/>
        </p:nvSpPr>
        <p:spPr>
          <a:xfrm>
            <a:off x="3440757" y="4679751"/>
            <a:ext cx="372070" cy="372070"/>
          </a:xfrm>
          <a:custGeom>
            <a:avLst/>
            <a:gdLst/>
            <a:ahLst/>
            <a:cxnLst/>
            <a:rect l="l" t="t" r="r" b="b"/>
            <a:pathLst>
              <a:path w="372070" h="372070">
                <a:moveTo>
                  <a:pt x="0" y="0"/>
                </a:moveTo>
                <a:lnTo>
                  <a:pt x="372070" y="0"/>
                </a:lnTo>
                <a:lnTo>
                  <a:pt x="372070" y="372070"/>
                </a:lnTo>
                <a:lnTo>
                  <a:pt x="0" y="372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00" r="-249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40185" y="5476429"/>
            <a:ext cx="3101131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0185" y="5936754"/>
            <a:ext cx="4773216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Integrate paid part-time work or vocational internships directly within the school curriculum.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04534" y="4489102"/>
            <a:ext cx="5278785" cy="753666"/>
            <a:chOff x="0" y="0"/>
            <a:chExt cx="7038380" cy="100488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025640" cy="992251"/>
            </a:xfrm>
            <a:custGeom>
              <a:avLst/>
              <a:gdLst/>
              <a:ahLst/>
              <a:cxnLst/>
              <a:rect l="l" t="t" r="r" b="b"/>
              <a:pathLst>
                <a:path w="7025640" h="992251">
                  <a:moveTo>
                    <a:pt x="0" y="496062"/>
                  </a:moveTo>
                  <a:cubicBezTo>
                    <a:pt x="0" y="222123"/>
                    <a:pt x="224536" y="0"/>
                    <a:pt x="501523" y="0"/>
                  </a:cubicBezTo>
                  <a:lnTo>
                    <a:pt x="6524117" y="0"/>
                  </a:lnTo>
                  <a:cubicBezTo>
                    <a:pt x="6801104" y="0"/>
                    <a:pt x="7025640" y="222123"/>
                    <a:pt x="7025640" y="496062"/>
                  </a:cubicBezTo>
                  <a:cubicBezTo>
                    <a:pt x="7025640" y="770001"/>
                    <a:pt x="6801104" y="992124"/>
                    <a:pt x="6524117" y="992124"/>
                  </a:cubicBezTo>
                  <a:lnTo>
                    <a:pt x="501523" y="992124"/>
                  </a:lnTo>
                  <a:cubicBezTo>
                    <a:pt x="22453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038340" cy="1004951"/>
            </a:xfrm>
            <a:custGeom>
              <a:avLst/>
              <a:gdLst/>
              <a:ahLst/>
              <a:cxnLst/>
              <a:rect l="l" t="t" r="r" b="b"/>
              <a:pathLst>
                <a:path w="7038340" h="1004951">
                  <a:moveTo>
                    <a:pt x="0" y="502412"/>
                  </a:moveTo>
                  <a:cubicBezTo>
                    <a:pt x="0" y="224917"/>
                    <a:pt x="227457" y="0"/>
                    <a:pt x="507873" y="0"/>
                  </a:cubicBezTo>
                  <a:lnTo>
                    <a:pt x="6530467" y="0"/>
                  </a:lnTo>
                  <a:lnTo>
                    <a:pt x="6530467" y="6350"/>
                  </a:lnTo>
                  <a:lnTo>
                    <a:pt x="6530467" y="0"/>
                  </a:lnTo>
                  <a:cubicBezTo>
                    <a:pt x="6810883" y="0"/>
                    <a:pt x="7038340" y="224917"/>
                    <a:pt x="7038340" y="502412"/>
                  </a:cubicBezTo>
                  <a:lnTo>
                    <a:pt x="7031990" y="502412"/>
                  </a:lnTo>
                  <a:lnTo>
                    <a:pt x="7038340" y="502412"/>
                  </a:lnTo>
                  <a:lnTo>
                    <a:pt x="7031990" y="502412"/>
                  </a:lnTo>
                  <a:lnTo>
                    <a:pt x="7038340" y="502412"/>
                  </a:lnTo>
                  <a:cubicBezTo>
                    <a:pt x="7038340" y="779907"/>
                    <a:pt x="6810883" y="1004824"/>
                    <a:pt x="6530467" y="1004824"/>
                  </a:cubicBezTo>
                  <a:lnTo>
                    <a:pt x="6530467" y="998474"/>
                  </a:lnTo>
                  <a:lnTo>
                    <a:pt x="6530467" y="1004824"/>
                  </a:lnTo>
                  <a:lnTo>
                    <a:pt x="507873" y="1004824"/>
                  </a:lnTo>
                  <a:lnTo>
                    <a:pt x="507873" y="998474"/>
                  </a:lnTo>
                  <a:lnTo>
                    <a:pt x="507873" y="1004824"/>
                  </a:lnTo>
                  <a:cubicBezTo>
                    <a:pt x="227457" y="1004951"/>
                    <a:pt x="0" y="780034"/>
                    <a:pt x="0" y="502412"/>
                  </a:cubicBezTo>
                  <a:cubicBezTo>
                    <a:pt x="0" y="498856"/>
                    <a:pt x="2794" y="496062"/>
                    <a:pt x="6350" y="496062"/>
                  </a:cubicBezTo>
                  <a:lnTo>
                    <a:pt x="6350" y="502412"/>
                  </a:lnTo>
                  <a:lnTo>
                    <a:pt x="0" y="502412"/>
                  </a:lnTo>
                  <a:moveTo>
                    <a:pt x="12700" y="502412"/>
                  </a:moveTo>
                  <a:cubicBezTo>
                    <a:pt x="12700" y="505968"/>
                    <a:pt x="9906" y="508762"/>
                    <a:pt x="6350" y="508762"/>
                  </a:cubicBezTo>
                  <a:lnTo>
                    <a:pt x="6350" y="502412"/>
                  </a:lnTo>
                  <a:lnTo>
                    <a:pt x="12700" y="502412"/>
                  </a:lnTo>
                  <a:cubicBezTo>
                    <a:pt x="12700" y="772795"/>
                    <a:pt x="234315" y="992251"/>
                    <a:pt x="507873" y="992251"/>
                  </a:cubicBezTo>
                  <a:lnTo>
                    <a:pt x="6530467" y="992251"/>
                  </a:lnTo>
                  <a:cubicBezTo>
                    <a:pt x="6804025" y="992251"/>
                    <a:pt x="7025640" y="772922"/>
                    <a:pt x="7025640" y="502539"/>
                  </a:cubicBezTo>
                  <a:cubicBezTo>
                    <a:pt x="7025640" y="232156"/>
                    <a:pt x="6804025" y="12700"/>
                    <a:pt x="6530467" y="12700"/>
                  </a:cubicBezTo>
                  <a:lnTo>
                    <a:pt x="507873" y="12700"/>
                  </a:lnTo>
                  <a:lnTo>
                    <a:pt x="507873" y="6350"/>
                  </a:lnTo>
                  <a:lnTo>
                    <a:pt x="507873" y="12700"/>
                  </a:lnTo>
                  <a:cubicBezTo>
                    <a:pt x="234315" y="12700"/>
                    <a:pt x="12700" y="232029"/>
                    <a:pt x="12700" y="502412"/>
                  </a:cubicBezTo>
                  <a:close/>
                </a:path>
              </a:pathLst>
            </a:custGeom>
            <a:solidFill>
              <a:srgbClr val="9C776D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8957816" y="4679751"/>
            <a:ext cx="372070" cy="372070"/>
          </a:xfrm>
          <a:custGeom>
            <a:avLst/>
            <a:gdLst/>
            <a:ahLst/>
            <a:cxnLst/>
            <a:rect l="l" t="t" r="r" b="b"/>
            <a:pathLst>
              <a:path w="372070" h="372070">
                <a:moveTo>
                  <a:pt x="0" y="0"/>
                </a:moveTo>
                <a:lnTo>
                  <a:pt x="372070" y="0"/>
                </a:lnTo>
                <a:lnTo>
                  <a:pt x="372070" y="372070"/>
                </a:lnTo>
                <a:lnTo>
                  <a:pt x="0" y="372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57244" y="5476429"/>
            <a:ext cx="3101131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Economic Relief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57244" y="5936754"/>
            <a:ext cx="4773365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Helps reduce dropouts by providing side income, mitigating economic pressure, especially in rural areas.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21741" y="4489102"/>
            <a:ext cx="5278636" cy="753666"/>
            <a:chOff x="0" y="0"/>
            <a:chExt cx="7038182" cy="100488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7025513" cy="992251"/>
            </a:xfrm>
            <a:custGeom>
              <a:avLst/>
              <a:gdLst/>
              <a:ahLst/>
              <a:cxnLst/>
              <a:rect l="l" t="t" r="r" b="b"/>
              <a:pathLst>
                <a:path w="7025513" h="992251">
                  <a:moveTo>
                    <a:pt x="0" y="496062"/>
                  </a:moveTo>
                  <a:cubicBezTo>
                    <a:pt x="0" y="222123"/>
                    <a:pt x="224536" y="0"/>
                    <a:pt x="501523" y="0"/>
                  </a:cubicBezTo>
                  <a:lnTo>
                    <a:pt x="6523990" y="0"/>
                  </a:lnTo>
                  <a:cubicBezTo>
                    <a:pt x="6800977" y="0"/>
                    <a:pt x="7025513" y="222123"/>
                    <a:pt x="7025513" y="496062"/>
                  </a:cubicBezTo>
                  <a:cubicBezTo>
                    <a:pt x="7025513" y="770001"/>
                    <a:pt x="6800977" y="992251"/>
                    <a:pt x="6523990" y="992251"/>
                  </a:cubicBezTo>
                  <a:lnTo>
                    <a:pt x="501523" y="992251"/>
                  </a:lnTo>
                  <a:cubicBezTo>
                    <a:pt x="22453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038213" cy="1004951"/>
            </a:xfrm>
            <a:custGeom>
              <a:avLst/>
              <a:gdLst/>
              <a:ahLst/>
              <a:cxnLst/>
              <a:rect l="l" t="t" r="r" b="b"/>
              <a:pathLst>
                <a:path w="7038213" h="1004951">
                  <a:moveTo>
                    <a:pt x="0" y="502412"/>
                  </a:moveTo>
                  <a:cubicBezTo>
                    <a:pt x="0" y="224917"/>
                    <a:pt x="227457" y="0"/>
                    <a:pt x="507873" y="0"/>
                  </a:cubicBezTo>
                  <a:lnTo>
                    <a:pt x="6530340" y="0"/>
                  </a:lnTo>
                  <a:lnTo>
                    <a:pt x="6530340" y="6350"/>
                  </a:lnTo>
                  <a:lnTo>
                    <a:pt x="6530340" y="0"/>
                  </a:lnTo>
                  <a:cubicBezTo>
                    <a:pt x="6810756" y="0"/>
                    <a:pt x="7038213" y="224917"/>
                    <a:pt x="7038213" y="502412"/>
                  </a:cubicBezTo>
                  <a:lnTo>
                    <a:pt x="7031863" y="502412"/>
                  </a:lnTo>
                  <a:lnTo>
                    <a:pt x="7038213" y="502412"/>
                  </a:lnTo>
                  <a:lnTo>
                    <a:pt x="7031863" y="502412"/>
                  </a:lnTo>
                  <a:lnTo>
                    <a:pt x="7038213" y="502412"/>
                  </a:lnTo>
                  <a:cubicBezTo>
                    <a:pt x="7038213" y="779907"/>
                    <a:pt x="6810756" y="1004824"/>
                    <a:pt x="6530340" y="1004824"/>
                  </a:cubicBezTo>
                  <a:lnTo>
                    <a:pt x="6530340" y="998474"/>
                  </a:lnTo>
                  <a:lnTo>
                    <a:pt x="6530340" y="1004824"/>
                  </a:lnTo>
                  <a:lnTo>
                    <a:pt x="507873" y="1004824"/>
                  </a:lnTo>
                  <a:lnTo>
                    <a:pt x="507873" y="998474"/>
                  </a:lnTo>
                  <a:lnTo>
                    <a:pt x="507873" y="1004824"/>
                  </a:lnTo>
                  <a:cubicBezTo>
                    <a:pt x="227457" y="1004951"/>
                    <a:pt x="0" y="780034"/>
                    <a:pt x="0" y="502412"/>
                  </a:cubicBezTo>
                  <a:cubicBezTo>
                    <a:pt x="0" y="498856"/>
                    <a:pt x="2794" y="496062"/>
                    <a:pt x="6350" y="496062"/>
                  </a:cubicBezTo>
                  <a:lnTo>
                    <a:pt x="6350" y="502412"/>
                  </a:lnTo>
                  <a:lnTo>
                    <a:pt x="0" y="502412"/>
                  </a:lnTo>
                  <a:moveTo>
                    <a:pt x="12700" y="502412"/>
                  </a:moveTo>
                  <a:cubicBezTo>
                    <a:pt x="12700" y="505968"/>
                    <a:pt x="9906" y="508762"/>
                    <a:pt x="6350" y="508762"/>
                  </a:cubicBezTo>
                  <a:lnTo>
                    <a:pt x="6350" y="502412"/>
                  </a:lnTo>
                  <a:lnTo>
                    <a:pt x="12700" y="502412"/>
                  </a:lnTo>
                  <a:cubicBezTo>
                    <a:pt x="12700" y="772795"/>
                    <a:pt x="234315" y="992251"/>
                    <a:pt x="507873" y="992251"/>
                  </a:cubicBezTo>
                  <a:lnTo>
                    <a:pt x="6530340" y="992251"/>
                  </a:lnTo>
                  <a:cubicBezTo>
                    <a:pt x="6803898" y="992251"/>
                    <a:pt x="7025513" y="772922"/>
                    <a:pt x="7025513" y="502539"/>
                  </a:cubicBezTo>
                  <a:cubicBezTo>
                    <a:pt x="7025513" y="232156"/>
                    <a:pt x="6803898" y="12700"/>
                    <a:pt x="6530340" y="12700"/>
                  </a:cubicBezTo>
                  <a:lnTo>
                    <a:pt x="507873" y="12700"/>
                  </a:lnTo>
                  <a:lnTo>
                    <a:pt x="507873" y="6350"/>
                  </a:lnTo>
                  <a:lnTo>
                    <a:pt x="507873" y="12700"/>
                  </a:lnTo>
                  <a:cubicBezTo>
                    <a:pt x="234315" y="12700"/>
                    <a:pt x="12700" y="232029"/>
                    <a:pt x="12700" y="502412"/>
                  </a:cubicBezTo>
                  <a:close/>
                </a:path>
              </a:pathLst>
            </a:custGeom>
            <a:solidFill>
              <a:srgbClr val="9C776D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4475024" y="4679751"/>
            <a:ext cx="372070" cy="372070"/>
          </a:xfrm>
          <a:custGeom>
            <a:avLst/>
            <a:gdLst/>
            <a:ahLst/>
            <a:cxnLst/>
            <a:rect l="l" t="t" r="r" b="b"/>
            <a:pathLst>
              <a:path w="372070" h="372070">
                <a:moveTo>
                  <a:pt x="0" y="0"/>
                </a:moveTo>
                <a:lnTo>
                  <a:pt x="372070" y="0"/>
                </a:lnTo>
                <a:lnTo>
                  <a:pt x="372070" y="372070"/>
                </a:lnTo>
                <a:lnTo>
                  <a:pt x="0" y="372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74451" y="5476429"/>
            <a:ext cx="3101131" cy="3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Examples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74451" y="5936754"/>
            <a:ext cx="4773216" cy="1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Tutoring juniors, assisting with small government chores, or working in local shops/restaurants.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7654529"/>
            <a:ext cx="16303526" cy="4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This approach ensures students gain valuable skills while remaining in the educational system.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2375</Words>
  <Application>Microsoft Office PowerPoint</Application>
  <PresentationFormat>Custom</PresentationFormat>
  <Paragraphs>377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DM Sans</vt:lpstr>
      <vt:lpstr>Calibri</vt:lpstr>
      <vt:lpstr>DM Sans Bold</vt:lpstr>
      <vt:lpstr>Source Sans Pro</vt:lpstr>
      <vt:lpstr>Arial</vt:lpstr>
      <vt:lpstr>Open Sans</vt:lpstr>
      <vt:lpstr>Libre Baskerville</vt:lpstr>
      <vt:lpstr>Open Sans Bold</vt:lpstr>
      <vt:lpstr>Crimson Pro</vt:lpstr>
      <vt:lpstr>Crimson Pro Bold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2_6_combined.pptx</dc:title>
  <cp:lastModifiedBy>ANURADHA NANDAGOPAL</cp:lastModifiedBy>
  <cp:revision>5</cp:revision>
  <dcterms:created xsi:type="dcterms:W3CDTF">2006-08-16T00:00:00Z</dcterms:created>
  <dcterms:modified xsi:type="dcterms:W3CDTF">2025-11-09T17:37:44Z</dcterms:modified>
  <dc:identifier>DAG4Oav7oUo</dc:identifier>
</cp:coreProperties>
</file>